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84" r:id="rId4"/>
    <p:sldId id="271" r:id="rId5"/>
    <p:sldId id="278" r:id="rId6"/>
    <p:sldId id="272" r:id="rId7"/>
    <p:sldId id="273" r:id="rId8"/>
    <p:sldId id="274" r:id="rId9"/>
    <p:sldId id="282" r:id="rId10"/>
    <p:sldId id="275" r:id="rId11"/>
    <p:sldId id="280" r:id="rId12"/>
    <p:sldId id="279" r:id="rId13"/>
    <p:sldId id="276" r:id="rId14"/>
    <p:sldId id="277" r:id="rId15"/>
    <p:sldId id="28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ADEA0-26C4-4C92-A4FD-394DDF32C249}" type="doc">
      <dgm:prSet loTypeId="urn:microsoft.com/office/officeart/2008/layout/VerticalCurvedList" loCatId="list" qsTypeId="urn:microsoft.com/office/officeart/2005/8/quickstyle/3d3" qsCatId="3D" csTypeId="urn:microsoft.com/office/officeart/2005/8/colors/accent3_2" csCatId="accent3" phldr="1"/>
      <dgm:spPr/>
      <dgm:t>
        <a:bodyPr/>
        <a:lstStyle/>
        <a:p>
          <a:endParaRPr lang="de-DE"/>
        </a:p>
      </dgm:t>
    </dgm:pt>
    <dgm:pt modelId="{9457E0E5-94DE-41CF-AACC-097A2262462F}">
      <dgm:prSet phldrT="[Text]"/>
      <dgm:spPr>
        <a:solidFill>
          <a:schemeClr val="accent3">
            <a:lumMod val="40000"/>
            <a:lumOff val="60000"/>
          </a:schemeClr>
        </a:solidFill>
      </dgm:spPr>
      <dgm:t>
        <a:bodyPr/>
        <a:lstStyle/>
        <a:p>
          <a:r>
            <a:rPr lang="de-DE" dirty="0" smtClean="0">
              <a:solidFill>
                <a:schemeClr val="tx1"/>
              </a:solidFill>
            </a:rPr>
            <a:t>LWH Lingen</a:t>
          </a:r>
        </a:p>
      </dgm:t>
    </dgm:pt>
    <dgm:pt modelId="{110AF329-A100-44B0-AD02-4A4B554797D5}" type="parTrans" cxnId="{87BB8FC4-4CE0-4D42-B5E7-290933B64EE4}">
      <dgm:prSet/>
      <dgm:spPr/>
      <dgm:t>
        <a:bodyPr/>
        <a:lstStyle/>
        <a:p>
          <a:endParaRPr lang="de-DE"/>
        </a:p>
      </dgm:t>
    </dgm:pt>
    <dgm:pt modelId="{468C5A9E-3C17-4565-8030-707811E59A9A}" type="sibTrans" cxnId="{87BB8FC4-4CE0-4D42-B5E7-290933B64EE4}">
      <dgm:prSet/>
      <dgm:spPr/>
      <dgm:t>
        <a:bodyPr/>
        <a:lstStyle/>
        <a:p>
          <a:endParaRPr lang="de-DE"/>
        </a:p>
      </dgm:t>
    </dgm:pt>
    <dgm:pt modelId="{131BE048-0D89-49F1-91E4-B122340709D6}">
      <dgm:prSet phldrT="[Text]"/>
      <dgm:spPr>
        <a:solidFill>
          <a:schemeClr val="accent3">
            <a:lumMod val="40000"/>
            <a:lumOff val="60000"/>
          </a:schemeClr>
        </a:solidFill>
      </dgm:spPr>
      <dgm:t>
        <a:bodyPr/>
        <a:lstStyle/>
        <a:p>
          <a:r>
            <a:rPr lang="de-DE" dirty="0" smtClean="0">
              <a:solidFill>
                <a:schemeClr val="tx1"/>
              </a:solidFill>
            </a:rPr>
            <a:t>Europaschule Clara-Schumann-Gymnasium </a:t>
          </a:r>
          <a:r>
            <a:rPr lang="de-DE" dirty="0" err="1" smtClean="0">
              <a:solidFill>
                <a:schemeClr val="tx1"/>
              </a:solidFill>
            </a:rPr>
            <a:t>Dülken</a:t>
          </a:r>
          <a:r>
            <a:rPr lang="de-DE" dirty="0" smtClean="0">
              <a:solidFill>
                <a:schemeClr val="tx1"/>
              </a:solidFill>
            </a:rPr>
            <a:t> / deutsche Schulen im Ausland / weitere Europaschulen </a:t>
          </a:r>
          <a:endParaRPr lang="de-DE" dirty="0">
            <a:solidFill>
              <a:schemeClr val="tx1"/>
            </a:solidFill>
          </a:endParaRPr>
        </a:p>
      </dgm:t>
    </dgm:pt>
    <dgm:pt modelId="{41E6997B-24AA-44A9-B0BE-D6DDEB80280F}" type="parTrans" cxnId="{BDBADF9C-E003-4D22-81CD-06C3AE3E25C3}">
      <dgm:prSet/>
      <dgm:spPr/>
      <dgm:t>
        <a:bodyPr/>
        <a:lstStyle/>
        <a:p>
          <a:endParaRPr lang="de-DE"/>
        </a:p>
      </dgm:t>
    </dgm:pt>
    <dgm:pt modelId="{EBC6472E-6DD5-44C7-A299-429719AE5142}" type="sibTrans" cxnId="{BDBADF9C-E003-4D22-81CD-06C3AE3E25C3}">
      <dgm:prSet/>
      <dgm:spPr/>
      <dgm:t>
        <a:bodyPr/>
        <a:lstStyle/>
        <a:p>
          <a:endParaRPr lang="de-DE"/>
        </a:p>
      </dgm:t>
    </dgm:pt>
    <dgm:pt modelId="{52DC3F5D-E196-4766-A165-F19642C2D493}">
      <dgm:prSet phldrT="[Text]"/>
      <dgm:spPr>
        <a:solidFill>
          <a:schemeClr val="accent3">
            <a:lumMod val="40000"/>
            <a:lumOff val="60000"/>
          </a:schemeClr>
        </a:solidFill>
      </dgm:spPr>
      <dgm:t>
        <a:bodyPr/>
        <a:lstStyle/>
        <a:p>
          <a:r>
            <a:rPr lang="de-DE" dirty="0" smtClean="0">
              <a:solidFill>
                <a:schemeClr val="tx1"/>
              </a:solidFill>
            </a:rPr>
            <a:t>Learning Lab der Universität Duisburg-Essen</a:t>
          </a:r>
          <a:endParaRPr lang="de-DE" dirty="0">
            <a:solidFill>
              <a:schemeClr val="tx1"/>
            </a:solidFill>
          </a:endParaRPr>
        </a:p>
      </dgm:t>
    </dgm:pt>
    <dgm:pt modelId="{9AB9AE8C-3E86-4CDB-A9C8-CD5578FD2BDF}" type="parTrans" cxnId="{8FDE1994-0DE3-415C-A692-FC467C555345}">
      <dgm:prSet/>
      <dgm:spPr/>
      <dgm:t>
        <a:bodyPr/>
        <a:lstStyle/>
        <a:p>
          <a:endParaRPr lang="de-DE"/>
        </a:p>
      </dgm:t>
    </dgm:pt>
    <dgm:pt modelId="{86DD3B3A-7045-4A77-AF2E-9164B5ECC28E}" type="sibTrans" cxnId="{8FDE1994-0DE3-415C-A692-FC467C555345}">
      <dgm:prSet/>
      <dgm:spPr/>
      <dgm:t>
        <a:bodyPr/>
        <a:lstStyle/>
        <a:p>
          <a:endParaRPr lang="de-DE"/>
        </a:p>
      </dgm:t>
    </dgm:pt>
    <dgm:pt modelId="{0562DBA9-5108-44FC-B623-D02372D41593}" type="pres">
      <dgm:prSet presAssocID="{18BADEA0-26C4-4C92-A4FD-394DDF32C249}" presName="Name0" presStyleCnt="0">
        <dgm:presLayoutVars>
          <dgm:chMax val="7"/>
          <dgm:chPref val="7"/>
          <dgm:dir/>
        </dgm:presLayoutVars>
      </dgm:prSet>
      <dgm:spPr/>
      <dgm:t>
        <a:bodyPr/>
        <a:lstStyle/>
        <a:p>
          <a:endParaRPr lang="de-DE"/>
        </a:p>
      </dgm:t>
    </dgm:pt>
    <dgm:pt modelId="{896DA2EA-DF8E-43F0-A40E-832F76FBB405}" type="pres">
      <dgm:prSet presAssocID="{18BADEA0-26C4-4C92-A4FD-394DDF32C249}" presName="Name1" presStyleCnt="0"/>
      <dgm:spPr/>
    </dgm:pt>
    <dgm:pt modelId="{80F0FC41-62D0-489A-AEAA-ADFB0A37F2AC}" type="pres">
      <dgm:prSet presAssocID="{18BADEA0-26C4-4C92-A4FD-394DDF32C249}" presName="cycle" presStyleCnt="0"/>
      <dgm:spPr/>
    </dgm:pt>
    <dgm:pt modelId="{651D0E9A-38CF-457D-8DD3-D9B6962E1903}" type="pres">
      <dgm:prSet presAssocID="{18BADEA0-26C4-4C92-A4FD-394DDF32C249}" presName="srcNode" presStyleLbl="node1" presStyleIdx="0" presStyleCnt="3"/>
      <dgm:spPr/>
    </dgm:pt>
    <dgm:pt modelId="{29559FE7-516E-4C59-939A-A42E39F0B171}" type="pres">
      <dgm:prSet presAssocID="{18BADEA0-26C4-4C92-A4FD-394DDF32C249}" presName="conn" presStyleLbl="parChTrans1D2" presStyleIdx="0" presStyleCnt="1"/>
      <dgm:spPr/>
      <dgm:t>
        <a:bodyPr/>
        <a:lstStyle/>
        <a:p>
          <a:endParaRPr lang="de-DE"/>
        </a:p>
      </dgm:t>
    </dgm:pt>
    <dgm:pt modelId="{B0378CBD-E85E-4B36-8F90-17618AC70958}" type="pres">
      <dgm:prSet presAssocID="{18BADEA0-26C4-4C92-A4FD-394DDF32C249}" presName="extraNode" presStyleLbl="node1" presStyleIdx="0" presStyleCnt="3"/>
      <dgm:spPr/>
    </dgm:pt>
    <dgm:pt modelId="{AF72383B-B864-4B37-B054-E95B9F21B827}" type="pres">
      <dgm:prSet presAssocID="{18BADEA0-26C4-4C92-A4FD-394DDF32C249}" presName="dstNode" presStyleLbl="node1" presStyleIdx="0" presStyleCnt="3"/>
      <dgm:spPr/>
    </dgm:pt>
    <dgm:pt modelId="{D391E9BE-2C34-4A3E-87E1-AEE5873CD693}" type="pres">
      <dgm:prSet presAssocID="{9457E0E5-94DE-41CF-AACC-097A2262462F}" presName="text_1" presStyleLbl="node1" presStyleIdx="0" presStyleCnt="3">
        <dgm:presLayoutVars>
          <dgm:bulletEnabled val="1"/>
        </dgm:presLayoutVars>
      </dgm:prSet>
      <dgm:spPr/>
      <dgm:t>
        <a:bodyPr/>
        <a:lstStyle/>
        <a:p>
          <a:endParaRPr lang="de-DE"/>
        </a:p>
      </dgm:t>
    </dgm:pt>
    <dgm:pt modelId="{36B3F022-ED44-452E-960D-CDCC1DD4DA2E}" type="pres">
      <dgm:prSet presAssocID="{9457E0E5-94DE-41CF-AACC-097A2262462F}" presName="accent_1" presStyleCnt="0"/>
      <dgm:spPr/>
    </dgm:pt>
    <dgm:pt modelId="{5F5765C9-6615-4B6E-9054-7BAA4CFC822A}" type="pres">
      <dgm:prSet presAssocID="{9457E0E5-94DE-41CF-AACC-097A2262462F}" presName="accentRepeatNode" presStyleLbl="solidFgAcc1" presStyleIdx="0" presStyleCnt="3"/>
      <dgm:spPr/>
    </dgm:pt>
    <dgm:pt modelId="{5F3889D8-9B22-4C80-8BF3-6C77A714BCF3}" type="pres">
      <dgm:prSet presAssocID="{131BE048-0D89-49F1-91E4-B122340709D6}" presName="text_2" presStyleLbl="node1" presStyleIdx="1" presStyleCnt="3">
        <dgm:presLayoutVars>
          <dgm:bulletEnabled val="1"/>
        </dgm:presLayoutVars>
      </dgm:prSet>
      <dgm:spPr/>
      <dgm:t>
        <a:bodyPr/>
        <a:lstStyle/>
        <a:p>
          <a:endParaRPr lang="de-DE"/>
        </a:p>
      </dgm:t>
    </dgm:pt>
    <dgm:pt modelId="{D18EB49E-EDF4-4423-BCAD-07955689B788}" type="pres">
      <dgm:prSet presAssocID="{131BE048-0D89-49F1-91E4-B122340709D6}" presName="accent_2" presStyleCnt="0"/>
      <dgm:spPr/>
    </dgm:pt>
    <dgm:pt modelId="{12280470-434C-44D4-BFD1-D25E42633E7A}" type="pres">
      <dgm:prSet presAssocID="{131BE048-0D89-49F1-91E4-B122340709D6}" presName="accentRepeatNode" presStyleLbl="solidFgAcc1" presStyleIdx="1" presStyleCnt="3"/>
      <dgm:spPr/>
    </dgm:pt>
    <dgm:pt modelId="{712D03AB-7BE1-47B7-9A6A-274B11D09FF3}" type="pres">
      <dgm:prSet presAssocID="{52DC3F5D-E196-4766-A165-F19642C2D493}" presName="text_3" presStyleLbl="node1" presStyleIdx="2" presStyleCnt="3">
        <dgm:presLayoutVars>
          <dgm:bulletEnabled val="1"/>
        </dgm:presLayoutVars>
      </dgm:prSet>
      <dgm:spPr/>
      <dgm:t>
        <a:bodyPr/>
        <a:lstStyle/>
        <a:p>
          <a:endParaRPr lang="de-DE"/>
        </a:p>
      </dgm:t>
    </dgm:pt>
    <dgm:pt modelId="{ACB68AD0-1DCA-4D14-807F-D1A304497653}" type="pres">
      <dgm:prSet presAssocID="{52DC3F5D-E196-4766-A165-F19642C2D493}" presName="accent_3" presStyleCnt="0"/>
      <dgm:spPr/>
    </dgm:pt>
    <dgm:pt modelId="{E9A88866-0D0E-41DC-81F5-CEC39FAD62AB}" type="pres">
      <dgm:prSet presAssocID="{52DC3F5D-E196-4766-A165-F19642C2D493}" presName="accentRepeatNode" presStyleLbl="solidFgAcc1" presStyleIdx="2" presStyleCnt="3"/>
      <dgm:spPr/>
    </dgm:pt>
  </dgm:ptLst>
  <dgm:cxnLst>
    <dgm:cxn modelId="{980B73F7-B657-4149-864F-88B6B19DBC78}" type="presOf" srcId="{131BE048-0D89-49F1-91E4-B122340709D6}" destId="{5F3889D8-9B22-4C80-8BF3-6C77A714BCF3}" srcOrd="0" destOrd="0" presId="urn:microsoft.com/office/officeart/2008/layout/VerticalCurvedList"/>
    <dgm:cxn modelId="{87BB8FC4-4CE0-4D42-B5E7-290933B64EE4}" srcId="{18BADEA0-26C4-4C92-A4FD-394DDF32C249}" destId="{9457E0E5-94DE-41CF-AACC-097A2262462F}" srcOrd="0" destOrd="0" parTransId="{110AF329-A100-44B0-AD02-4A4B554797D5}" sibTransId="{468C5A9E-3C17-4565-8030-707811E59A9A}"/>
    <dgm:cxn modelId="{6B15BAA7-EDF8-461C-86A0-578F56C1C38E}" type="presOf" srcId="{18BADEA0-26C4-4C92-A4FD-394DDF32C249}" destId="{0562DBA9-5108-44FC-B623-D02372D41593}" srcOrd="0" destOrd="0" presId="urn:microsoft.com/office/officeart/2008/layout/VerticalCurvedList"/>
    <dgm:cxn modelId="{8FDE1994-0DE3-415C-A692-FC467C555345}" srcId="{18BADEA0-26C4-4C92-A4FD-394DDF32C249}" destId="{52DC3F5D-E196-4766-A165-F19642C2D493}" srcOrd="2" destOrd="0" parTransId="{9AB9AE8C-3E86-4CDB-A9C8-CD5578FD2BDF}" sibTransId="{86DD3B3A-7045-4A77-AF2E-9164B5ECC28E}"/>
    <dgm:cxn modelId="{BDBADF9C-E003-4D22-81CD-06C3AE3E25C3}" srcId="{18BADEA0-26C4-4C92-A4FD-394DDF32C249}" destId="{131BE048-0D89-49F1-91E4-B122340709D6}" srcOrd="1" destOrd="0" parTransId="{41E6997B-24AA-44A9-B0BE-D6DDEB80280F}" sibTransId="{EBC6472E-6DD5-44C7-A299-429719AE5142}"/>
    <dgm:cxn modelId="{295B5B57-B354-4A22-AFDF-48898A2BDA95}" type="presOf" srcId="{52DC3F5D-E196-4766-A165-F19642C2D493}" destId="{712D03AB-7BE1-47B7-9A6A-274B11D09FF3}" srcOrd="0" destOrd="0" presId="urn:microsoft.com/office/officeart/2008/layout/VerticalCurvedList"/>
    <dgm:cxn modelId="{A3BB6B43-BC95-4B5E-98FB-8327789CB697}" type="presOf" srcId="{9457E0E5-94DE-41CF-AACC-097A2262462F}" destId="{D391E9BE-2C34-4A3E-87E1-AEE5873CD693}" srcOrd="0" destOrd="0" presId="urn:microsoft.com/office/officeart/2008/layout/VerticalCurvedList"/>
    <dgm:cxn modelId="{2BB4C059-16E5-437D-BD30-3FC333BC4C5E}" type="presOf" srcId="{468C5A9E-3C17-4565-8030-707811E59A9A}" destId="{29559FE7-516E-4C59-939A-A42E39F0B171}" srcOrd="0" destOrd="0" presId="urn:microsoft.com/office/officeart/2008/layout/VerticalCurvedList"/>
    <dgm:cxn modelId="{501E3776-C8C0-48A1-AD0B-3339E290C5F8}" type="presParOf" srcId="{0562DBA9-5108-44FC-B623-D02372D41593}" destId="{896DA2EA-DF8E-43F0-A40E-832F76FBB405}" srcOrd="0" destOrd="0" presId="urn:microsoft.com/office/officeart/2008/layout/VerticalCurvedList"/>
    <dgm:cxn modelId="{8D4B8DBF-BC1A-4DE1-A48C-BEEDE6E38381}" type="presParOf" srcId="{896DA2EA-DF8E-43F0-A40E-832F76FBB405}" destId="{80F0FC41-62D0-489A-AEAA-ADFB0A37F2AC}" srcOrd="0" destOrd="0" presId="urn:microsoft.com/office/officeart/2008/layout/VerticalCurvedList"/>
    <dgm:cxn modelId="{D36586BE-9143-4249-8B5D-8356DF7671B1}" type="presParOf" srcId="{80F0FC41-62D0-489A-AEAA-ADFB0A37F2AC}" destId="{651D0E9A-38CF-457D-8DD3-D9B6962E1903}" srcOrd="0" destOrd="0" presId="urn:microsoft.com/office/officeart/2008/layout/VerticalCurvedList"/>
    <dgm:cxn modelId="{272636A2-D898-4040-ABF3-78011A034418}" type="presParOf" srcId="{80F0FC41-62D0-489A-AEAA-ADFB0A37F2AC}" destId="{29559FE7-516E-4C59-939A-A42E39F0B171}" srcOrd="1" destOrd="0" presId="urn:microsoft.com/office/officeart/2008/layout/VerticalCurvedList"/>
    <dgm:cxn modelId="{A2104034-D750-45D2-AF97-27E355956632}" type="presParOf" srcId="{80F0FC41-62D0-489A-AEAA-ADFB0A37F2AC}" destId="{B0378CBD-E85E-4B36-8F90-17618AC70958}" srcOrd="2" destOrd="0" presId="urn:microsoft.com/office/officeart/2008/layout/VerticalCurvedList"/>
    <dgm:cxn modelId="{F94A1423-8563-4B8C-BFAE-8C0A5B131547}" type="presParOf" srcId="{80F0FC41-62D0-489A-AEAA-ADFB0A37F2AC}" destId="{AF72383B-B864-4B37-B054-E95B9F21B827}" srcOrd="3" destOrd="0" presId="urn:microsoft.com/office/officeart/2008/layout/VerticalCurvedList"/>
    <dgm:cxn modelId="{FEBA6655-F401-4AAA-8331-FB53401AB2AB}" type="presParOf" srcId="{896DA2EA-DF8E-43F0-A40E-832F76FBB405}" destId="{D391E9BE-2C34-4A3E-87E1-AEE5873CD693}" srcOrd="1" destOrd="0" presId="urn:microsoft.com/office/officeart/2008/layout/VerticalCurvedList"/>
    <dgm:cxn modelId="{140BC37C-FB6E-48C2-B739-259F9DB6551A}" type="presParOf" srcId="{896DA2EA-DF8E-43F0-A40E-832F76FBB405}" destId="{36B3F022-ED44-452E-960D-CDCC1DD4DA2E}" srcOrd="2" destOrd="0" presId="urn:microsoft.com/office/officeart/2008/layout/VerticalCurvedList"/>
    <dgm:cxn modelId="{F023E4EB-B95D-44B8-8A3D-C55959AB15D4}" type="presParOf" srcId="{36B3F022-ED44-452E-960D-CDCC1DD4DA2E}" destId="{5F5765C9-6615-4B6E-9054-7BAA4CFC822A}" srcOrd="0" destOrd="0" presId="urn:microsoft.com/office/officeart/2008/layout/VerticalCurvedList"/>
    <dgm:cxn modelId="{0E1B07B9-FE31-44CB-9F17-D8519DD956A2}" type="presParOf" srcId="{896DA2EA-DF8E-43F0-A40E-832F76FBB405}" destId="{5F3889D8-9B22-4C80-8BF3-6C77A714BCF3}" srcOrd="3" destOrd="0" presId="urn:microsoft.com/office/officeart/2008/layout/VerticalCurvedList"/>
    <dgm:cxn modelId="{3F48C557-6A2E-40E8-A9A3-95D90EC8E694}" type="presParOf" srcId="{896DA2EA-DF8E-43F0-A40E-832F76FBB405}" destId="{D18EB49E-EDF4-4423-BCAD-07955689B788}" srcOrd="4" destOrd="0" presId="urn:microsoft.com/office/officeart/2008/layout/VerticalCurvedList"/>
    <dgm:cxn modelId="{EC3C8F48-E7E9-499B-9C8A-863CD6FED44B}" type="presParOf" srcId="{D18EB49E-EDF4-4423-BCAD-07955689B788}" destId="{12280470-434C-44D4-BFD1-D25E42633E7A}" srcOrd="0" destOrd="0" presId="urn:microsoft.com/office/officeart/2008/layout/VerticalCurvedList"/>
    <dgm:cxn modelId="{C7450089-2180-4443-9E69-5860917A93A4}" type="presParOf" srcId="{896DA2EA-DF8E-43F0-A40E-832F76FBB405}" destId="{712D03AB-7BE1-47B7-9A6A-274B11D09FF3}" srcOrd="5" destOrd="0" presId="urn:microsoft.com/office/officeart/2008/layout/VerticalCurvedList"/>
    <dgm:cxn modelId="{99BCEF65-5BCF-4301-8FEA-175B9203F969}" type="presParOf" srcId="{896DA2EA-DF8E-43F0-A40E-832F76FBB405}" destId="{ACB68AD0-1DCA-4D14-807F-D1A304497653}" srcOrd="6" destOrd="0" presId="urn:microsoft.com/office/officeart/2008/layout/VerticalCurvedList"/>
    <dgm:cxn modelId="{142C9D7D-7469-4F6D-931B-15E2DB380EEE}" type="presParOf" srcId="{ACB68AD0-1DCA-4D14-807F-D1A304497653}" destId="{E9A88866-0D0E-41DC-81F5-CEC39FAD62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9FE7-516E-4C59-939A-A42E39F0B171}">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91E9BE-2C34-4A3E-87E1-AEE5873CD693}">
      <dsp:nvSpPr>
        <dsp:cNvPr id="0" name=""/>
        <dsp:cNvSpPr/>
      </dsp:nvSpPr>
      <dsp:spPr>
        <a:xfrm>
          <a:off x="570514" y="410445"/>
          <a:ext cx="7603260" cy="820891"/>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2" tIns="58420" rIns="58420" bIns="58420" numCol="1" spcCol="1270" anchor="ctr" anchorCtr="0">
          <a:noAutofit/>
        </a:bodyPr>
        <a:lstStyle/>
        <a:p>
          <a:pPr lvl="0" algn="l" defTabSz="1022350">
            <a:lnSpc>
              <a:spcPct val="90000"/>
            </a:lnSpc>
            <a:spcBef>
              <a:spcPct val="0"/>
            </a:spcBef>
            <a:spcAft>
              <a:spcPct val="35000"/>
            </a:spcAft>
          </a:pPr>
          <a:r>
            <a:rPr lang="de-DE" sz="2300" kern="1200" dirty="0" smtClean="0">
              <a:solidFill>
                <a:schemeClr val="tx1"/>
              </a:solidFill>
            </a:rPr>
            <a:t>LWH Lingen</a:t>
          </a:r>
        </a:p>
      </dsp:txBody>
      <dsp:txXfrm>
        <a:off x="570514" y="410445"/>
        <a:ext cx="7603260" cy="820891"/>
      </dsp:txXfrm>
    </dsp:sp>
    <dsp:sp modelId="{5F5765C9-6615-4B6E-9054-7BAA4CFC822A}">
      <dsp:nvSpPr>
        <dsp:cNvPr id="0" name=""/>
        <dsp:cNvSpPr/>
      </dsp:nvSpPr>
      <dsp:spPr>
        <a:xfrm>
          <a:off x="57457" y="307834"/>
          <a:ext cx="1026114" cy="10261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F3889D8-9B22-4C80-8BF3-6C77A714BCF3}">
      <dsp:nvSpPr>
        <dsp:cNvPr id="0" name=""/>
        <dsp:cNvSpPr/>
      </dsp:nvSpPr>
      <dsp:spPr>
        <a:xfrm>
          <a:off x="868908" y="1641782"/>
          <a:ext cx="7304866" cy="820891"/>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2" tIns="58420" rIns="58420" bIns="58420" numCol="1" spcCol="1270" anchor="ctr" anchorCtr="0">
          <a:noAutofit/>
        </a:bodyPr>
        <a:lstStyle/>
        <a:p>
          <a:pPr lvl="0" algn="l" defTabSz="1022350">
            <a:lnSpc>
              <a:spcPct val="90000"/>
            </a:lnSpc>
            <a:spcBef>
              <a:spcPct val="0"/>
            </a:spcBef>
            <a:spcAft>
              <a:spcPct val="35000"/>
            </a:spcAft>
          </a:pPr>
          <a:r>
            <a:rPr lang="de-DE" sz="2300" kern="1200" dirty="0" smtClean="0">
              <a:solidFill>
                <a:schemeClr val="tx1"/>
              </a:solidFill>
            </a:rPr>
            <a:t>Europaschule Clara-Schumann-Gymnasium </a:t>
          </a:r>
          <a:r>
            <a:rPr lang="de-DE" sz="2300" kern="1200" dirty="0" err="1" smtClean="0">
              <a:solidFill>
                <a:schemeClr val="tx1"/>
              </a:solidFill>
            </a:rPr>
            <a:t>Dülken</a:t>
          </a:r>
          <a:r>
            <a:rPr lang="de-DE" sz="2300" kern="1200" dirty="0" smtClean="0">
              <a:solidFill>
                <a:schemeClr val="tx1"/>
              </a:solidFill>
            </a:rPr>
            <a:t> / deutsche Schulen im Ausland / weitere Europaschulen </a:t>
          </a:r>
          <a:endParaRPr lang="de-DE" sz="2300" kern="1200" dirty="0">
            <a:solidFill>
              <a:schemeClr val="tx1"/>
            </a:solidFill>
          </a:endParaRPr>
        </a:p>
      </dsp:txBody>
      <dsp:txXfrm>
        <a:off x="868908" y="1641782"/>
        <a:ext cx="7304866" cy="820891"/>
      </dsp:txXfrm>
    </dsp:sp>
    <dsp:sp modelId="{12280470-434C-44D4-BFD1-D25E42633E7A}">
      <dsp:nvSpPr>
        <dsp:cNvPr id="0" name=""/>
        <dsp:cNvSpPr/>
      </dsp:nvSpPr>
      <dsp:spPr>
        <a:xfrm>
          <a:off x="355851" y="1539171"/>
          <a:ext cx="1026114" cy="10261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12D03AB-7BE1-47B7-9A6A-274B11D09FF3}">
      <dsp:nvSpPr>
        <dsp:cNvPr id="0" name=""/>
        <dsp:cNvSpPr/>
      </dsp:nvSpPr>
      <dsp:spPr>
        <a:xfrm>
          <a:off x="570514" y="2873119"/>
          <a:ext cx="7603260" cy="820891"/>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51582" tIns="58420" rIns="58420" bIns="58420" numCol="1" spcCol="1270" anchor="ctr" anchorCtr="0">
          <a:noAutofit/>
        </a:bodyPr>
        <a:lstStyle/>
        <a:p>
          <a:pPr lvl="0" algn="l" defTabSz="1022350">
            <a:lnSpc>
              <a:spcPct val="90000"/>
            </a:lnSpc>
            <a:spcBef>
              <a:spcPct val="0"/>
            </a:spcBef>
            <a:spcAft>
              <a:spcPct val="35000"/>
            </a:spcAft>
          </a:pPr>
          <a:r>
            <a:rPr lang="de-DE" sz="2300" kern="1200" dirty="0" smtClean="0">
              <a:solidFill>
                <a:schemeClr val="tx1"/>
              </a:solidFill>
            </a:rPr>
            <a:t>Learning Lab der Universität Duisburg-Essen</a:t>
          </a:r>
          <a:endParaRPr lang="de-DE" sz="2300" kern="1200" dirty="0">
            <a:solidFill>
              <a:schemeClr val="tx1"/>
            </a:solidFill>
          </a:endParaRPr>
        </a:p>
      </dsp:txBody>
      <dsp:txXfrm>
        <a:off x="570514" y="2873119"/>
        <a:ext cx="7603260" cy="820891"/>
      </dsp:txXfrm>
    </dsp:sp>
    <dsp:sp modelId="{E9A88866-0D0E-41DC-81F5-CEC39FAD62AB}">
      <dsp:nvSpPr>
        <dsp:cNvPr id="0" name=""/>
        <dsp:cNvSpPr/>
      </dsp:nvSpPr>
      <dsp:spPr>
        <a:xfrm>
          <a:off x="57457" y="2770507"/>
          <a:ext cx="1026114" cy="102611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30336-37D7-4AB7-A4B6-D0EC21008CA5}" type="datetimeFigureOut">
              <a:rPr lang="de-DE" smtClean="0"/>
              <a:t>20.09.2016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26FF9-BCF8-48FF-80C8-08F18AAC8F4B}" type="slidenum">
              <a:rPr lang="de-DE" smtClean="0"/>
              <a:t>‹Nr.›</a:t>
            </a:fld>
            <a:endParaRPr lang="de-DE"/>
          </a:p>
        </p:txBody>
      </p:sp>
    </p:spTree>
    <p:extLst>
      <p:ext uri="{BB962C8B-B14F-4D97-AF65-F5344CB8AC3E}">
        <p14:creationId xmlns:p14="http://schemas.microsoft.com/office/powerpoint/2010/main" val="121759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D4894DB-9E69-4E2A-91DF-6C61CFBE2C34}" type="datetimeFigureOut">
              <a:rPr lang="de-DE" smtClean="0"/>
              <a:t>20.09.2016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289253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4894DB-9E69-4E2A-91DF-6C61CFBE2C34}" type="datetimeFigureOut">
              <a:rPr lang="de-DE" smtClean="0"/>
              <a:t>20.09.2016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14965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4894DB-9E69-4E2A-91DF-6C61CFBE2C34}" type="datetimeFigureOut">
              <a:rPr lang="de-DE" smtClean="0"/>
              <a:t>20.09.2016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188963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4894DB-9E69-4E2A-91DF-6C61CFBE2C34}" type="datetimeFigureOut">
              <a:rPr lang="de-DE" smtClean="0"/>
              <a:t>20.09.2016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302564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D4894DB-9E69-4E2A-91DF-6C61CFBE2C34}" type="datetimeFigureOut">
              <a:rPr lang="de-DE" smtClean="0"/>
              <a:t>20.09.2016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345617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D4894DB-9E69-4E2A-91DF-6C61CFBE2C34}" type="datetimeFigureOut">
              <a:rPr lang="de-DE" smtClean="0"/>
              <a:t>20.09.2016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180559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D4894DB-9E69-4E2A-91DF-6C61CFBE2C34}" type="datetimeFigureOut">
              <a:rPr lang="de-DE" smtClean="0"/>
              <a:t>20.09.2016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413416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D4894DB-9E69-4E2A-91DF-6C61CFBE2C34}" type="datetimeFigureOut">
              <a:rPr lang="de-DE" smtClean="0"/>
              <a:t>20.09.2016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153107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4894DB-9E69-4E2A-91DF-6C61CFBE2C34}" type="datetimeFigureOut">
              <a:rPr lang="de-DE" smtClean="0"/>
              <a:t>20.09.2016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273036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4894DB-9E69-4E2A-91DF-6C61CFBE2C34}" type="datetimeFigureOut">
              <a:rPr lang="de-DE" smtClean="0"/>
              <a:t>20.09.2016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118445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4894DB-9E69-4E2A-91DF-6C61CFBE2C34}" type="datetimeFigureOut">
              <a:rPr lang="de-DE" smtClean="0"/>
              <a:t>20.09.2016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A269C50-CD95-4AB2-968F-567F460D165D}" type="slidenum">
              <a:rPr lang="de-DE" smtClean="0"/>
              <a:t>‹Nr.›</a:t>
            </a:fld>
            <a:endParaRPr lang="de-DE"/>
          </a:p>
        </p:txBody>
      </p:sp>
    </p:spTree>
    <p:extLst>
      <p:ext uri="{BB962C8B-B14F-4D97-AF65-F5344CB8AC3E}">
        <p14:creationId xmlns:p14="http://schemas.microsoft.com/office/powerpoint/2010/main" val="230506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894DB-9E69-4E2A-91DF-6C61CFBE2C34}" type="datetimeFigureOut">
              <a:rPr lang="de-DE" smtClean="0"/>
              <a:t>20.09.2016</a:t>
            </a:fld>
            <a:endParaRPr lang="de-DE"/>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69C50-CD95-4AB2-968F-567F460D165D}" type="slidenum">
              <a:rPr lang="de-DE" smtClean="0"/>
              <a:t>‹Nr.›</a:t>
            </a:fld>
            <a:endParaRPr lang="de-DE"/>
          </a:p>
        </p:txBody>
      </p:sp>
    </p:spTree>
    <p:extLst>
      <p:ext uri="{BB962C8B-B14F-4D97-AF65-F5344CB8AC3E}">
        <p14:creationId xmlns:p14="http://schemas.microsoft.com/office/powerpoint/2010/main" val="342518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548680"/>
            <a:ext cx="7772400" cy="1470025"/>
          </a:xfrm>
          <a:solidFill>
            <a:schemeClr val="tx2">
              <a:lumMod val="20000"/>
              <a:lumOff val="80000"/>
            </a:schemeClr>
          </a:solidFill>
        </p:spPr>
        <p:txBody>
          <a:bodyPr/>
          <a:lstStyle/>
          <a:p>
            <a:r>
              <a:rPr lang="de-DE" i="1" spc="300" dirty="0" smtClean="0">
                <a:effectLst>
                  <a:outerShdw blurRad="38100" dist="38100" dir="2700000" algn="tl">
                    <a:srgbClr val="000000">
                      <a:alpha val="43137"/>
                    </a:srgbClr>
                  </a:outerShdw>
                </a:effectLst>
              </a:rPr>
              <a:t>Erasmus+ - Projektidee</a:t>
            </a:r>
            <a:br>
              <a:rPr lang="de-DE" i="1" spc="300" dirty="0" smtClean="0">
                <a:effectLst>
                  <a:outerShdw blurRad="38100" dist="38100" dir="2700000" algn="tl">
                    <a:srgbClr val="000000">
                      <a:alpha val="43137"/>
                    </a:srgbClr>
                  </a:outerShdw>
                </a:effectLst>
              </a:rPr>
            </a:br>
            <a:r>
              <a:rPr lang="de-DE" i="1" spc="300" dirty="0" smtClean="0">
                <a:effectLst>
                  <a:outerShdw blurRad="38100" dist="38100" dir="2700000" algn="tl">
                    <a:srgbClr val="000000">
                      <a:alpha val="43137"/>
                    </a:srgbClr>
                  </a:outerShdw>
                </a:effectLst>
              </a:rPr>
              <a:t>2017-2020</a:t>
            </a:r>
            <a:endParaRPr lang="de-DE" i="1" spc="300" dirty="0">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371600" y="2276872"/>
            <a:ext cx="6400800" cy="1872208"/>
          </a:xfrm>
          <a:solidFill>
            <a:schemeClr val="accent3">
              <a:lumMod val="40000"/>
              <a:lumOff val="60000"/>
            </a:schemeClr>
          </a:solidFill>
        </p:spPr>
        <p:txBody>
          <a:bodyPr>
            <a:normAutofit lnSpcReduction="10000"/>
          </a:bodyPr>
          <a:lstStyle/>
          <a:p>
            <a:r>
              <a:rPr lang="de-DE" b="1" dirty="0">
                <a:solidFill>
                  <a:schemeClr val="tx1"/>
                </a:solidFill>
              </a:rPr>
              <a:t>„Effektiver Lehren &amp; Lernen </a:t>
            </a:r>
            <a:r>
              <a:rPr lang="de-DE" b="1" dirty="0" smtClean="0">
                <a:solidFill>
                  <a:schemeClr val="tx1"/>
                </a:solidFill>
              </a:rPr>
              <a:t>in digitalen Kontexten“ – </a:t>
            </a:r>
            <a:endParaRPr lang="de-DE" b="1" dirty="0">
              <a:solidFill>
                <a:schemeClr val="tx1"/>
              </a:solidFill>
            </a:endParaRPr>
          </a:p>
          <a:p>
            <a:r>
              <a:rPr lang="de-DE" sz="2800" b="1" dirty="0" err="1">
                <a:solidFill>
                  <a:schemeClr val="tx1"/>
                </a:solidFill>
              </a:rPr>
              <a:t>d</a:t>
            </a:r>
            <a:r>
              <a:rPr lang="de-DE" sz="2800" b="1" dirty="0" err="1" smtClean="0">
                <a:solidFill>
                  <a:schemeClr val="tx1"/>
                </a:solidFill>
              </a:rPr>
              <a:t>eveloping</a:t>
            </a:r>
            <a:r>
              <a:rPr lang="de-DE" sz="2800" b="1" dirty="0" smtClean="0">
                <a:solidFill>
                  <a:schemeClr val="tx1"/>
                </a:solidFill>
              </a:rPr>
              <a:t> </a:t>
            </a:r>
            <a:r>
              <a:rPr lang="de-DE" sz="2800" b="1" dirty="0" smtClean="0">
                <a:solidFill>
                  <a:schemeClr val="tx1"/>
                </a:solidFill>
              </a:rPr>
              <a:t>a digital </a:t>
            </a:r>
            <a:r>
              <a:rPr lang="de-DE" sz="2800" b="1" dirty="0" smtClean="0">
                <a:solidFill>
                  <a:schemeClr val="tx1"/>
                </a:solidFill>
              </a:rPr>
              <a:t>open </a:t>
            </a:r>
            <a:r>
              <a:rPr lang="de-DE" sz="2800" b="1" dirty="0" err="1" smtClean="0">
                <a:solidFill>
                  <a:schemeClr val="tx1"/>
                </a:solidFill>
              </a:rPr>
              <a:t>learning</a:t>
            </a:r>
            <a:r>
              <a:rPr lang="de-DE" sz="2800" b="1" dirty="0" smtClean="0">
                <a:solidFill>
                  <a:schemeClr val="tx1"/>
                </a:solidFill>
              </a:rPr>
              <a:t> </a:t>
            </a:r>
            <a:r>
              <a:rPr lang="de-DE" sz="2800" b="1" dirty="0" err="1" smtClean="0">
                <a:solidFill>
                  <a:schemeClr val="tx1"/>
                </a:solidFill>
              </a:rPr>
              <a:t>environment</a:t>
            </a:r>
            <a:endParaRPr lang="de-DE" sz="2800" b="1" dirty="0" smtClean="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408" y="4509120"/>
            <a:ext cx="30575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05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Was wollen wir?</a:t>
            </a:r>
          </a:p>
        </p:txBody>
      </p:sp>
      <p:pic>
        <p:nvPicPr>
          <p:cNvPr id="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29600" cy="236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13191"/>
            <a:ext cx="15240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693238"/>
            <a:ext cx="6096000" cy="83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1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772816"/>
            <a:ext cx="8229600" cy="4392488"/>
          </a:xfrm>
          <a:solidFill>
            <a:schemeClr val="accent3">
              <a:lumMod val="40000"/>
              <a:lumOff val="60000"/>
            </a:schemeClr>
          </a:solidFill>
        </p:spPr>
        <p:txBody>
          <a:bodyPr>
            <a:normAutofit fontScale="85000" lnSpcReduction="10000"/>
          </a:bodyPr>
          <a:lstStyle/>
          <a:p>
            <a:pPr marL="0" indent="0" algn="ctr">
              <a:buNone/>
            </a:pPr>
            <a:r>
              <a:rPr lang="de-DE" sz="3500" u="sng" spc="600" dirty="0" smtClean="0"/>
              <a:t>Ziele</a:t>
            </a:r>
            <a:endParaRPr lang="de-DE" u="sng" spc="600" dirty="0" smtClean="0"/>
          </a:p>
          <a:p>
            <a:pPr lvl="1">
              <a:buFont typeface="Wingdings" panose="05000000000000000000" pitchFamily="2" charset="2"/>
              <a:buChar char="§"/>
            </a:pPr>
            <a:r>
              <a:rPr lang="de-DE" sz="3000" dirty="0" err="1"/>
              <a:t>Blended</a:t>
            </a:r>
            <a:r>
              <a:rPr lang="de-DE" sz="3000" dirty="0"/>
              <a:t> Learning </a:t>
            </a:r>
            <a:r>
              <a:rPr lang="de-DE" sz="3000" dirty="0" smtClean="0"/>
              <a:t>(hybrides Lernarrangement)</a:t>
            </a:r>
            <a:endParaRPr lang="de-DE" sz="3000" dirty="0"/>
          </a:p>
          <a:p>
            <a:pPr lvl="1">
              <a:buFont typeface="Wingdings" panose="05000000000000000000" pitchFamily="2" charset="2"/>
              <a:buChar char="§"/>
            </a:pPr>
            <a:r>
              <a:rPr lang="de-DE" sz="3000" dirty="0" smtClean="0"/>
              <a:t>Ermöglichung explorativen Lernens (autodidaktisch)</a:t>
            </a:r>
          </a:p>
          <a:p>
            <a:pPr lvl="1">
              <a:buFont typeface="Wingdings" panose="05000000000000000000" pitchFamily="2" charset="2"/>
              <a:buChar char="§"/>
            </a:pPr>
            <a:r>
              <a:rPr lang="de-DE" sz="3000" dirty="0" smtClean="0"/>
              <a:t>Schaffung einer Community</a:t>
            </a:r>
          </a:p>
          <a:p>
            <a:pPr marL="0" indent="0" algn="ctr">
              <a:buNone/>
            </a:pPr>
            <a:endParaRPr lang="de-DE" dirty="0" smtClean="0"/>
          </a:p>
          <a:p>
            <a:pPr marL="0" indent="0" algn="ctr">
              <a:buNone/>
            </a:pPr>
            <a:endParaRPr lang="de-DE" b="1" dirty="0" smtClean="0"/>
          </a:p>
          <a:p>
            <a:pPr marL="0" indent="0" algn="ctr">
              <a:buNone/>
            </a:pPr>
            <a:r>
              <a:rPr lang="en-US" b="1" dirty="0"/>
              <a:t>Opening up Education: </a:t>
            </a:r>
            <a:r>
              <a:rPr lang="en-US" dirty="0"/>
              <a:t>Innovative teaching and learning </a:t>
            </a:r>
            <a:r>
              <a:rPr lang="en-US" dirty="0" smtClean="0"/>
              <a:t>methods </a:t>
            </a:r>
            <a:r>
              <a:rPr lang="en-US" dirty="0"/>
              <a:t>through </a:t>
            </a:r>
            <a:r>
              <a:rPr lang="en-US" dirty="0" smtClean="0"/>
              <a:t>digital learning management systems and </a:t>
            </a:r>
            <a:r>
              <a:rPr lang="en-US" dirty="0"/>
              <a:t>Open Educational Resources</a:t>
            </a:r>
          </a:p>
          <a:p>
            <a:pPr marL="0" indent="0" algn="ctr">
              <a:buNone/>
            </a:pPr>
            <a:r>
              <a:rPr lang="de-DE" sz="3300" b="1" dirty="0" smtClean="0"/>
              <a:t>„</a:t>
            </a:r>
            <a:r>
              <a:rPr lang="de-DE" sz="3300" b="1" dirty="0"/>
              <a:t>Effektiver Lehren und Lernen </a:t>
            </a:r>
            <a:r>
              <a:rPr lang="de-DE" sz="3300" b="1" dirty="0" smtClean="0"/>
              <a:t>in digitalen Kontexten</a:t>
            </a:r>
            <a:r>
              <a:rPr lang="de-DE" sz="3300" b="1" dirty="0" smtClean="0"/>
              <a:t>“</a:t>
            </a:r>
            <a:endParaRPr lang="de-DE" sz="3300" b="1" dirty="0" smtClean="0"/>
          </a:p>
          <a:p>
            <a:pPr marL="0" indent="0" algn="ctr">
              <a:buNone/>
            </a:pPr>
            <a:endParaRPr lang="de-DE" b="1" dirty="0" smtClean="0"/>
          </a:p>
          <a:p>
            <a:pPr marL="0" indent="0">
              <a:buNone/>
            </a:pPr>
            <a:endParaRPr lang="de-DE" dirty="0"/>
          </a:p>
        </p:txBody>
      </p:sp>
      <p:sp>
        <p:nvSpPr>
          <p:cNvPr id="4"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Was wollen wir?</a:t>
            </a:r>
          </a:p>
        </p:txBody>
      </p:sp>
      <p:sp>
        <p:nvSpPr>
          <p:cNvPr id="5" name="Pfeil nach unten 4"/>
          <p:cNvSpPr/>
          <p:nvPr/>
        </p:nvSpPr>
        <p:spPr>
          <a:xfrm>
            <a:off x="4211960" y="3717032"/>
            <a:ext cx="576064"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9002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772816"/>
            <a:ext cx="8229600" cy="4133055"/>
          </a:xfrm>
          <a:solidFill>
            <a:schemeClr val="accent3">
              <a:lumMod val="40000"/>
              <a:lumOff val="60000"/>
            </a:schemeClr>
          </a:solidFill>
        </p:spPr>
        <p:txBody>
          <a:bodyPr/>
          <a:lstStyle/>
          <a:p>
            <a:pPr marL="0" indent="0" algn="ctr">
              <a:buNone/>
            </a:pPr>
            <a:r>
              <a:rPr lang="de-DE" u="sng" spc="300" dirty="0" err="1" smtClean="0"/>
              <a:t>Microcontent</a:t>
            </a:r>
            <a:r>
              <a:rPr lang="de-DE" u="sng" spc="300" dirty="0" smtClean="0"/>
              <a:t> Lernportal</a:t>
            </a:r>
          </a:p>
          <a:p>
            <a:pPr marL="0" indent="0" algn="ctr">
              <a:buNone/>
            </a:pPr>
            <a:endParaRPr lang="de-DE" sz="2400" spc="300" dirty="0" smtClean="0"/>
          </a:p>
          <a:p>
            <a:pPr lvl="2">
              <a:buFont typeface="Wingdings" panose="05000000000000000000" pitchFamily="2" charset="2"/>
              <a:buChar char="Ø"/>
            </a:pPr>
            <a:r>
              <a:rPr lang="de-DE" dirty="0" smtClean="0"/>
              <a:t>Wiki</a:t>
            </a:r>
          </a:p>
          <a:p>
            <a:pPr lvl="2">
              <a:buFont typeface="Wingdings" panose="05000000000000000000" pitchFamily="2" charset="2"/>
              <a:buChar char="Ø"/>
            </a:pPr>
            <a:r>
              <a:rPr lang="de-DE" dirty="0" err="1" smtClean="0"/>
              <a:t>Moocs</a:t>
            </a:r>
            <a:endParaRPr lang="de-DE" dirty="0" smtClean="0"/>
          </a:p>
          <a:p>
            <a:pPr lvl="2">
              <a:buFont typeface="Wingdings" panose="05000000000000000000" pitchFamily="2" charset="2"/>
              <a:buChar char="Ø"/>
            </a:pPr>
            <a:r>
              <a:rPr lang="de-DE" dirty="0" smtClean="0"/>
              <a:t>Video-Streaming</a:t>
            </a:r>
          </a:p>
          <a:p>
            <a:pPr lvl="2">
              <a:buFont typeface="Wingdings" panose="05000000000000000000" pitchFamily="2" charset="2"/>
              <a:buChar char="Ø"/>
            </a:pPr>
            <a:r>
              <a:rPr lang="de-DE" dirty="0" smtClean="0"/>
              <a:t>Tutorials</a:t>
            </a:r>
          </a:p>
          <a:p>
            <a:pPr lvl="2">
              <a:buFont typeface="Wingdings" panose="05000000000000000000" pitchFamily="2" charset="2"/>
              <a:buChar char="Ø"/>
            </a:pPr>
            <a:r>
              <a:rPr lang="de-DE" dirty="0" smtClean="0"/>
              <a:t>Forum</a:t>
            </a:r>
          </a:p>
          <a:p>
            <a:pPr lvl="2">
              <a:buFont typeface="Wingdings" panose="05000000000000000000" pitchFamily="2" charset="2"/>
              <a:buChar char="Ø"/>
            </a:pPr>
            <a:r>
              <a:rPr lang="de-DE" dirty="0" smtClean="0"/>
              <a:t>Materialsammlung (</a:t>
            </a:r>
            <a:r>
              <a:rPr lang="de-DE" dirty="0" err="1" smtClean="0"/>
              <a:t>Advance</a:t>
            </a:r>
            <a:r>
              <a:rPr lang="de-DE" dirty="0" smtClean="0"/>
              <a:t> Organizer u.a.)</a:t>
            </a:r>
            <a:endParaRPr lang="de-DE" dirty="0"/>
          </a:p>
        </p:txBody>
      </p:sp>
      <p:sp>
        <p:nvSpPr>
          <p:cNvPr id="4"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Was wollen wir?</a:t>
            </a:r>
          </a:p>
        </p:txBody>
      </p:sp>
    </p:spTree>
    <p:extLst>
      <p:ext uri="{BB962C8B-B14F-4D97-AF65-F5344CB8AC3E}">
        <p14:creationId xmlns:p14="http://schemas.microsoft.com/office/powerpoint/2010/main" val="220913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Wie ist der Plan?</a:t>
            </a:r>
          </a:p>
        </p:txBody>
      </p:sp>
      <p:sp>
        <p:nvSpPr>
          <p:cNvPr id="3" name="Inhaltsplatzhalter 2"/>
          <p:cNvSpPr>
            <a:spLocks noGrp="1"/>
          </p:cNvSpPr>
          <p:nvPr>
            <p:ph idx="1"/>
          </p:nvPr>
        </p:nvSpPr>
        <p:spPr>
          <a:xfrm>
            <a:off x="457200" y="1772816"/>
            <a:ext cx="8229600" cy="4392488"/>
          </a:xfrm>
          <a:solidFill>
            <a:schemeClr val="accent3">
              <a:lumMod val="40000"/>
              <a:lumOff val="60000"/>
            </a:schemeClr>
          </a:solidFill>
        </p:spPr>
        <p:txBody>
          <a:bodyPr>
            <a:normAutofit fontScale="92500" lnSpcReduction="10000"/>
          </a:bodyPr>
          <a:lstStyle/>
          <a:p>
            <a:pPr marL="400050" lvl="1" indent="0" algn="ctr">
              <a:buNone/>
            </a:pPr>
            <a:r>
              <a:rPr lang="de-DE" sz="3000" u="sng" spc="300" dirty="0" smtClean="0"/>
              <a:t>Konstruktivistisches Instruktionsdesign</a:t>
            </a:r>
            <a:r>
              <a:rPr lang="de-DE" sz="3000" spc="300" dirty="0" smtClean="0"/>
              <a:t> </a:t>
            </a:r>
            <a:r>
              <a:rPr lang="de-DE" sz="3000" dirty="0" smtClean="0"/>
              <a:t>(agile Entwicklung / iterativ)</a:t>
            </a:r>
          </a:p>
          <a:p>
            <a:pPr marL="400050" lvl="1" indent="0" algn="ctr">
              <a:buNone/>
            </a:pPr>
            <a:endParaRPr lang="de-DE" sz="1900" spc="300" dirty="0" smtClean="0"/>
          </a:p>
          <a:p>
            <a:pPr marL="914400" lvl="1" indent="-514350" algn="just">
              <a:buFont typeface="+mj-lt"/>
              <a:buAutoNum type="arabicParenBoth"/>
            </a:pPr>
            <a:r>
              <a:rPr lang="de-DE" sz="2400" dirty="0" smtClean="0"/>
              <a:t>Bedarfsanalyse (unter Rekurs auf Erfahrungen an deutschen Auslandsschulen in Mexiko)</a:t>
            </a:r>
          </a:p>
          <a:p>
            <a:pPr marL="914400" lvl="1" indent="-514350" algn="just">
              <a:buFont typeface="+mj-lt"/>
              <a:buAutoNum type="arabicParenBoth"/>
            </a:pPr>
            <a:r>
              <a:rPr lang="de-DE" sz="2400" dirty="0" smtClean="0">
                <a:effectLst>
                  <a:outerShdw blurRad="38100" dist="38100" dir="2700000" algn="tl">
                    <a:srgbClr val="000000">
                      <a:alpha val="43137"/>
                    </a:srgbClr>
                  </a:outerShdw>
                </a:effectLst>
              </a:rPr>
              <a:t>Entwicklung</a:t>
            </a:r>
            <a:r>
              <a:rPr lang="de-DE" sz="2400" dirty="0" smtClean="0"/>
              <a:t> eines innovativen Konzepts zur Erhöhung der Unterrichtsqualität auf digitaler Ebene sowie </a:t>
            </a:r>
            <a:r>
              <a:rPr lang="de-DE" sz="2400" dirty="0" smtClean="0">
                <a:effectLst>
                  <a:outerShdw blurRad="38100" dist="38100" dir="2700000" algn="tl">
                    <a:srgbClr val="000000">
                      <a:alpha val="43137"/>
                    </a:srgbClr>
                  </a:outerShdw>
                </a:effectLst>
              </a:rPr>
              <a:t>Design</a:t>
            </a:r>
            <a:r>
              <a:rPr lang="de-DE" sz="2400" dirty="0" smtClean="0"/>
              <a:t> eines evolutionären Prototyps</a:t>
            </a:r>
          </a:p>
          <a:p>
            <a:pPr marL="914400" lvl="1" indent="-514350" algn="just">
              <a:buFont typeface="+mj-lt"/>
              <a:buAutoNum type="arabicParenBoth"/>
            </a:pPr>
            <a:r>
              <a:rPr lang="de-DE" sz="2400" dirty="0" smtClean="0"/>
              <a:t>Erprobung des Prototyps an Partnerschulen (formative Evaluation) </a:t>
            </a:r>
          </a:p>
          <a:p>
            <a:pPr marL="914400" lvl="1" indent="-514350" algn="just">
              <a:buFont typeface="+mj-lt"/>
              <a:buAutoNum type="arabicParenBoth"/>
            </a:pPr>
            <a:r>
              <a:rPr lang="de-DE" sz="2400" dirty="0" smtClean="0"/>
              <a:t>Überarbeitung</a:t>
            </a:r>
          </a:p>
          <a:p>
            <a:pPr marL="914400" lvl="1" indent="-514350" algn="just">
              <a:buFont typeface="+mj-lt"/>
              <a:buAutoNum type="arabicParenBoth"/>
            </a:pPr>
            <a:r>
              <a:rPr lang="de-DE" sz="2400" dirty="0" smtClean="0"/>
              <a:t>Einführung &amp; Durchführung (Implementation)</a:t>
            </a:r>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2417890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lstStyle/>
          <a:p>
            <a:r>
              <a:rPr lang="de-DE" i="1" spc="300" dirty="0" smtClean="0">
                <a:effectLst>
                  <a:outerShdw blurRad="38100" dist="38100" dir="2700000" algn="tl">
                    <a:srgbClr val="000000">
                      <a:alpha val="43137"/>
                    </a:srgbClr>
                  </a:outerShdw>
                </a:effectLst>
              </a:rPr>
              <a:t>Agenda</a:t>
            </a:r>
            <a:endParaRPr lang="de-DE" i="1" spc="300"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solidFill>
            <a:schemeClr val="accent3">
              <a:lumMod val="40000"/>
              <a:lumOff val="60000"/>
            </a:schemeClr>
          </a:solidFill>
        </p:spPr>
        <p:txBody>
          <a:bodyPr vert="horz" lIns="91440" tIns="45720" rIns="91440" bIns="45720" rtlCol="0">
            <a:normAutofit/>
          </a:bodyPr>
          <a:lstStyle/>
          <a:p>
            <a:pPr marL="0" indent="0">
              <a:buNone/>
            </a:pPr>
            <a:endParaRPr lang="de-DE" sz="2400" dirty="0" smtClean="0"/>
          </a:p>
          <a:p>
            <a:pPr marL="0" indent="0">
              <a:buNone/>
            </a:pPr>
            <a:endParaRPr lang="de-DE" sz="2400" dirty="0" smtClean="0"/>
          </a:p>
          <a:p>
            <a:pPr>
              <a:buFont typeface="Wingdings" panose="05000000000000000000" pitchFamily="2" charset="2"/>
              <a:buChar char="Ø"/>
            </a:pPr>
            <a:r>
              <a:rPr lang="de-DE" sz="2400" dirty="0" smtClean="0"/>
              <a:t>Suche </a:t>
            </a:r>
            <a:r>
              <a:rPr lang="de-DE" sz="2400" dirty="0"/>
              <a:t>nach Europaschulen (evtl. über </a:t>
            </a:r>
            <a:r>
              <a:rPr lang="de-DE" sz="2400" dirty="0" err="1"/>
              <a:t>etwinning</a:t>
            </a:r>
            <a:r>
              <a:rPr lang="de-DE" sz="2400" dirty="0"/>
              <a:t>) in Nord-</a:t>
            </a:r>
            <a:r>
              <a:rPr lang="de-DE" sz="2400" dirty="0" smtClean="0"/>
              <a:t>/ Ost- </a:t>
            </a:r>
            <a:r>
              <a:rPr lang="de-DE" sz="2400" dirty="0"/>
              <a:t>und Südeuropa</a:t>
            </a:r>
          </a:p>
          <a:p>
            <a:pPr>
              <a:buFont typeface="Wingdings" panose="05000000000000000000" pitchFamily="2" charset="2"/>
              <a:buChar char="Ø"/>
            </a:pPr>
            <a:r>
              <a:rPr lang="de-DE" sz="2400" dirty="0"/>
              <a:t>Formulierung eines Fließtextes (D/E</a:t>
            </a:r>
            <a:r>
              <a:rPr lang="de-DE" sz="2400" dirty="0" smtClean="0"/>
              <a:t>)</a:t>
            </a:r>
          </a:p>
          <a:p>
            <a:pPr>
              <a:buFont typeface="Wingdings" panose="05000000000000000000" pitchFamily="2" charset="2"/>
              <a:buChar char="Ø"/>
            </a:pPr>
            <a:r>
              <a:rPr lang="de-DE" sz="2400" smtClean="0"/>
              <a:t>Entwicklung einer </a:t>
            </a:r>
            <a:r>
              <a:rPr lang="de-DE" sz="2400" dirty="0" smtClean="0"/>
              <a:t>Finanzplanung</a:t>
            </a:r>
          </a:p>
          <a:p>
            <a:pPr>
              <a:buFont typeface="Wingdings" panose="05000000000000000000" pitchFamily="2" charset="2"/>
              <a:buChar char="Ø"/>
            </a:pPr>
            <a:r>
              <a:rPr lang="de-DE" sz="2400" dirty="0" smtClean="0"/>
              <a:t>Fertigstellung einer Projektskizze bis Ende Oktober zur Vorlage beim PAD</a:t>
            </a:r>
            <a:endParaRPr lang="de-DE" sz="2400" dirty="0"/>
          </a:p>
        </p:txBody>
      </p:sp>
    </p:spTree>
    <p:extLst>
      <p:ext uri="{BB962C8B-B14F-4D97-AF65-F5344CB8AC3E}">
        <p14:creationId xmlns:p14="http://schemas.microsoft.com/office/powerpoint/2010/main" val="220822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normAutofit/>
          </a:bodyPr>
          <a:lstStyle/>
          <a:p>
            <a:r>
              <a:rPr lang="de-DE" i="1" spc="300" dirty="0">
                <a:effectLst>
                  <a:outerShdw blurRad="38100" dist="38100" dir="2700000" algn="tl">
                    <a:srgbClr val="000000">
                      <a:alpha val="43137"/>
                    </a:srgbClr>
                  </a:outerShdw>
                </a:effectLst>
              </a:rPr>
              <a:t>Fragen und Anmerkungen</a:t>
            </a:r>
          </a:p>
        </p:txBody>
      </p:sp>
      <p:pic>
        <p:nvPicPr>
          <p:cNvPr id="2050" name="Picture 2" descr="C:\Users\JJ\AppData\Local\Microsoft\Windows\INetCache\IE\1EMU2A2C\za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4711700" cy="4102100"/>
          </a:xfrm>
          <a:prstGeom prst="rect">
            <a:avLst/>
          </a:prstGeom>
          <a:solidFill>
            <a:schemeClr val="accent3">
              <a:lumMod val="40000"/>
              <a:lumOff val="60000"/>
            </a:schemeClr>
          </a:solidFill>
        </p:spPr>
      </p:pic>
    </p:spTree>
    <p:extLst>
      <p:ext uri="{BB962C8B-B14F-4D97-AF65-F5344CB8AC3E}">
        <p14:creationId xmlns:p14="http://schemas.microsoft.com/office/powerpoint/2010/main" val="117845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2">
              <a:lumMod val="20000"/>
              <a:lumOff val="80000"/>
            </a:schemeClr>
          </a:solidFill>
        </p:spPr>
        <p:txBody>
          <a:bodyPr vert="horz" lIns="91440" tIns="45720" rIns="91440" bIns="45720" rtlCol="0" anchor="ctr">
            <a:normAutofit/>
          </a:bodyPr>
          <a:lstStyle/>
          <a:p>
            <a:r>
              <a:rPr lang="de-DE" i="1" spc="300" dirty="0" smtClean="0">
                <a:effectLst>
                  <a:outerShdw blurRad="38100" dist="38100" dir="2700000" algn="tl">
                    <a:srgbClr val="000000">
                      <a:alpha val="43137"/>
                    </a:srgbClr>
                  </a:outerShdw>
                </a:effectLst>
              </a:rPr>
              <a:t>Idee</a:t>
            </a:r>
            <a:endParaRPr lang="de-DE" i="1" spc="300"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solidFill>
            <a:schemeClr val="accent3">
              <a:lumMod val="40000"/>
              <a:lumOff val="60000"/>
            </a:schemeClr>
          </a:solidFill>
        </p:spPr>
        <p:txBody>
          <a:bodyPr vert="horz" lIns="91440" tIns="45720" rIns="91440" bIns="45720" rtlCol="0">
            <a:normAutofit fontScale="62500" lnSpcReduction="20000"/>
          </a:bodyPr>
          <a:lstStyle/>
          <a:p>
            <a:pPr marL="0" indent="0" algn="just">
              <a:buNone/>
            </a:pPr>
            <a:endParaRPr lang="en-US" dirty="0" smtClean="0"/>
          </a:p>
          <a:p>
            <a:pPr marL="0" indent="0" algn="ctr">
              <a:buNone/>
            </a:pPr>
            <a:r>
              <a:rPr lang="en-US" sz="3800" u="sng" dirty="0" smtClean="0"/>
              <a:t>The </a:t>
            </a:r>
            <a:r>
              <a:rPr lang="en-US" sz="3800" u="sng" dirty="0"/>
              <a:t>European Commission's Opening up Education </a:t>
            </a:r>
            <a:r>
              <a:rPr lang="en-US" sz="3800" u="sng" dirty="0" smtClean="0"/>
              <a:t>initiative</a:t>
            </a:r>
          </a:p>
          <a:p>
            <a:pPr marL="0" indent="0" algn="just">
              <a:buNone/>
            </a:pPr>
            <a:endParaRPr lang="en-US" dirty="0"/>
          </a:p>
          <a:p>
            <a:pPr marL="0" indent="0" algn="just">
              <a:buNone/>
            </a:pPr>
            <a:r>
              <a:rPr lang="en-US" dirty="0" smtClean="0"/>
              <a:t>The </a:t>
            </a:r>
            <a:r>
              <a:rPr lang="en-US" dirty="0"/>
              <a:t>main goal of this initiative is to stimulate ways of learning and teaching through ICT and digital content, mainly through the </a:t>
            </a:r>
            <a:r>
              <a:rPr lang="en-US" b="1" dirty="0"/>
              <a:t>development and availability of OER</a:t>
            </a:r>
            <a:r>
              <a:rPr lang="en-US" dirty="0"/>
              <a:t>. Amongst its actions, the most important one is to change the role of digital technologies at school. All the actions within the initiative are put in place with the hope that they help attain the ultimate objective, namely to boost competitiveness and growth at the European level.</a:t>
            </a:r>
          </a:p>
          <a:p>
            <a:pPr marL="0" indent="0" algn="just">
              <a:buNone/>
            </a:pPr>
            <a:endParaRPr lang="en-US" dirty="0" smtClean="0"/>
          </a:p>
          <a:p>
            <a:pPr marL="0" indent="0" algn="just">
              <a:buNone/>
            </a:pPr>
            <a:r>
              <a:rPr lang="en-US" dirty="0" smtClean="0"/>
              <a:t>Opening </a:t>
            </a:r>
            <a:r>
              <a:rPr lang="en-US" dirty="0"/>
              <a:t>up Education calls for EU-level cooperation to push reforms towards the </a:t>
            </a:r>
            <a:r>
              <a:rPr lang="en-US" b="1" dirty="0"/>
              <a:t>adoption of open learning environments as drivers to enhance digital skills both for pupils and teachers</a:t>
            </a:r>
            <a:r>
              <a:rPr lang="en-US" dirty="0"/>
              <a:t>, and in education in general. </a:t>
            </a:r>
            <a:endParaRPr lang="en-US" dirty="0" smtClean="0"/>
          </a:p>
          <a:p>
            <a:pPr marL="0" indent="0" algn="just">
              <a:buNone/>
            </a:pPr>
            <a:endParaRPr lang="en-US" dirty="0"/>
          </a:p>
          <a:p>
            <a:pPr marL="0" indent="0" algn="r">
              <a:buNone/>
            </a:pPr>
            <a:r>
              <a:rPr lang="en-US" sz="2200" i="1" dirty="0"/>
              <a:t>http://</a:t>
            </a:r>
            <a:r>
              <a:rPr lang="en-US" sz="2200" i="1" dirty="0" smtClean="0"/>
              <a:t>www.openeducationeuropa.eu/de/initiative</a:t>
            </a:r>
            <a:endParaRPr lang="en-US" sz="2200" i="1" dirty="0"/>
          </a:p>
          <a:p>
            <a:pPr marL="0" indent="0" algn="ctr">
              <a:buNone/>
            </a:pPr>
            <a:endParaRPr lang="de-DE" dirty="0"/>
          </a:p>
        </p:txBody>
      </p:sp>
    </p:spTree>
    <p:extLst>
      <p:ext uri="{BB962C8B-B14F-4D97-AF65-F5344CB8AC3E}">
        <p14:creationId xmlns:p14="http://schemas.microsoft.com/office/powerpoint/2010/main" val="140350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accent3">
              <a:lumMod val="40000"/>
              <a:lumOff val="60000"/>
            </a:schemeClr>
          </a:solidFill>
        </p:spPr>
        <p:txBody>
          <a:bodyPr vert="horz" lIns="91440" tIns="45720" rIns="91440" bIns="45720" rtlCol="0">
            <a:normAutofit/>
          </a:bodyPr>
          <a:lstStyle/>
          <a:p>
            <a:pPr marL="0" indent="0" algn="just">
              <a:buNone/>
            </a:pPr>
            <a:endParaRPr lang="de-DE" sz="1900" dirty="0" smtClean="0"/>
          </a:p>
          <a:p>
            <a:pPr marL="0" indent="0" algn="just">
              <a:buNone/>
            </a:pPr>
            <a:r>
              <a:rPr lang="de-DE" sz="2000" dirty="0"/>
              <a:t>In welcher Ausprägung die digitalen Medien in der Schule zum Einsatz kommen und kommen sollen, hängt ganz wesentlich von den grundlegenden Lernzielen ab </a:t>
            </a:r>
            <a:r>
              <a:rPr lang="de-DE" sz="2000" dirty="0" smtClean="0"/>
              <a:t>– und </a:t>
            </a:r>
            <a:r>
              <a:rPr lang="de-DE" sz="2000" dirty="0"/>
              <a:t>von der Vorstellung, was Lernen eigentlich ist</a:t>
            </a:r>
            <a:r>
              <a:rPr lang="de-DE" sz="2000" dirty="0" smtClean="0"/>
              <a:t>.</a:t>
            </a:r>
          </a:p>
          <a:p>
            <a:pPr marL="0" indent="0" algn="r">
              <a:buNone/>
            </a:pPr>
            <a:r>
              <a:rPr lang="de-DE" sz="1600" i="1" dirty="0"/>
              <a:t>Fridtjof </a:t>
            </a:r>
            <a:r>
              <a:rPr lang="de-DE" sz="1600" i="1" dirty="0" err="1" smtClean="0"/>
              <a:t>Küchemann</a:t>
            </a:r>
            <a:r>
              <a:rPr lang="de-DE" sz="1600" i="1" dirty="0" smtClean="0"/>
              <a:t>, Redakteur des Feuilleton in F.A.Z. vom 23.07.2015</a:t>
            </a:r>
          </a:p>
          <a:p>
            <a:pPr marL="0" indent="0" algn="r">
              <a:lnSpc>
                <a:spcPct val="90000"/>
              </a:lnSpc>
              <a:buNone/>
            </a:pPr>
            <a:r>
              <a:rPr lang="de-DE" sz="1200" i="1" dirty="0"/>
              <a:t>http://</a:t>
            </a:r>
            <a:r>
              <a:rPr lang="de-DE" sz="1200" i="1" dirty="0"/>
              <a:t>www.faz.net/aktuell/feuilleton/debatten/bildung/debatte-um-einsatz-digitaler-medien-im-schulunterricht-13715830.html?printPagedArticle=true#pageIndex_2</a:t>
            </a:r>
          </a:p>
          <a:p>
            <a:pPr marL="0" indent="0" algn="just">
              <a:buNone/>
            </a:pPr>
            <a:endParaRPr lang="de-DE" sz="1900" dirty="0"/>
          </a:p>
          <a:p>
            <a:pPr marL="0" indent="0" algn="just">
              <a:buNone/>
            </a:pPr>
            <a:r>
              <a:rPr lang="de-DE" sz="2200" dirty="0" smtClean="0"/>
              <a:t>Digitale </a:t>
            </a:r>
            <a:r>
              <a:rPr lang="de-DE" sz="2200" dirty="0"/>
              <a:t>Medien ohne lerntheoretische Bezüge sind </a:t>
            </a:r>
            <a:r>
              <a:rPr lang="de-DE" sz="2200" dirty="0" smtClean="0"/>
              <a:t>inhaltsleer und nicht per se effektiver als Althergebrachtes; daher setzen sich die teilnehmenden Partner das Ziel, lerntheoretische Konzepte wie die Ideen des kooperativen Lernens </a:t>
            </a:r>
            <a:r>
              <a:rPr lang="de-DE" sz="2200" dirty="0"/>
              <a:t>o</a:t>
            </a:r>
            <a:r>
              <a:rPr lang="de-DE" sz="2200" dirty="0" smtClean="0"/>
              <a:t>der </a:t>
            </a:r>
            <a:r>
              <a:rPr lang="de-DE" sz="2200" dirty="0"/>
              <a:t>moderne </a:t>
            </a:r>
            <a:r>
              <a:rPr lang="de-DE" sz="2200" dirty="0" smtClean="0"/>
              <a:t>Ansätze konstruktivistischer Lerntheorien der Entwicklung einer digitalen Lernumgebung zugrunde zu legen.</a:t>
            </a:r>
            <a:endParaRPr lang="de-DE" sz="2200" dirty="0"/>
          </a:p>
        </p:txBody>
      </p:sp>
      <p:sp>
        <p:nvSpPr>
          <p:cNvPr id="4" name="Titel 1"/>
          <p:cNvSpPr>
            <a:spLocks noGrp="1"/>
          </p:cNvSpPr>
          <p:nvPr>
            <p:ph type="title"/>
          </p:nvPr>
        </p:nvSpPr>
        <p:spPr>
          <a:solidFill>
            <a:schemeClr val="tx2">
              <a:lumMod val="20000"/>
              <a:lumOff val="80000"/>
            </a:schemeClr>
          </a:solidFill>
        </p:spPr>
        <p:txBody>
          <a:bodyPr vert="horz" lIns="91440" tIns="45720" rIns="91440" bIns="45720" rtlCol="0" anchor="ctr">
            <a:normAutofit/>
          </a:bodyPr>
          <a:lstStyle/>
          <a:p>
            <a:r>
              <a:rPr lang="de-DE" i="1" spc="300" dirty="0" smtClean="0">
                <a:effectLst>
                  <a:outerShdw blurRad="38100" dist="38100" dir="2700000" algn="tl">
                    <a:srgbClr val="000000">
                      <a:alpha val="43137"/>
                    </a:srgbClr>
                  </a:outerShdw>
                </a:effectLst>
              </a:rPr>
              <a:t>Idee</a:t>
            </a:r>
            <a:endParaRPr lang="de-DE" i="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546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Wer sind wir?</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16542889"/>
              </p:ext>
            </p:extLst>
          </p:nvPr>
        </p:nvGraphicFramePr>
        <p:xfrm>
          <a:off x="518864" y="1700808"/>
          <a:ext cx="82296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34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204864"/>
            <a:ext cx="4038600" cy="2664296"/>
          </a:xfrm>
          <a:solidFill>
            <a:schemeClr val="accent3">
              <a:lumMod val="40000"/>
              <a:lumOff val="60000"/>
            </a:schemeClr>
          </a:solidFill>
        </p:spPr>
        <p:txBody>
          <a:bodyPr>
            <a:normAutofit/>
          </a:bodyPr>
          <a:lstStyle/>
          <a:p>
            <a:pPr marL="0" indent="0" algn="ctr">
              <a:buNone/>
            </a:pPr>
            <a:r>
              <a:rPr lang="de-DE" sz="3000" b="1" u="sng" spc="300" dirty="0" smtClean="0"/>
              <a:t>Lerninhalt</a:t>
            </a:r>
          </a:p>
          <a:p>
            <a:pPr marL="0" indent="0" algn="ctr">
              <a:buNone/>
            </a:pPr>
            <a:endParaRPr lang="de-DE" sz="1200" b="1" spc="300" dirty="0" smtClean="0"/>
          </a:p>
          <a:p>
            <a:pPr marL="0" indent="0" algn="ctr">
              <a:buNone/>
            </a:pPr>
            <a:r>
              <a:rPr lang="de-DE" dirty="0" smtClean="0"/>
              <a:t>Entwicklung durch Europaschulen </a:t>
            </a:r>
            <a:r>
              <a:rPr lang="de-DE" dirty="0"/>
              <a:t>&amp; </a:t>
            </a:r>
            <a:r>
              <a:rPr lang="de-DE" dirty="0" smtClean="0"/>
              <a:t>deutsche </a:t>
            </a:r>
            <a:r>
              <a:rPr lang="de-DE" dirty="0"/>
              <a:t>Schulen im Ausland</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a:p>
        </p:txBody>
      </p:sp>
      <p:sp>
        <p:nvSpPr>
          <p:cNvPr id="4" name="Inhaltsplatzhalter 3"/>
          <p:cNvSpPr>
            <a:spLocks noGrp="1"/>
          </p:cNvSpPr>
          <p:nvPr>
            <p:ph sz="half" idx="2"/>
          </p:nvPr>
        </p:nvSpPr>
        <p:spPr>
          <a:xfrm>
            <a:off x="4648200" y="2204864"/>
            <a:ext cx="4038600" cy="2664296"/>
          </a:xfrm>
          <a:solidFill>
            <a:schemeClr val="accent3">
              <a:lumMod val="40000"/>
              <a:lumOff val="60000"/>
            </a:schemeClr>
          </a:solidFill>
        </p:spPr>
        <p:txBody>
          <a:bodyPr>
            <a:normAutofit/>
          </a:bodyPr>
          <a:lstStyle/>
          <a:p>
            <a:pPr marL="0" indent="0" algn="ctr">
              <a:buNone/>
            </a:pPr>
            <a:r>
              <a:rPr lang="de-DE" sz="3000" b="1" u="sng" spc="300" dirty="0" smtClean="0"/>
              <a:t>Plattform</a:t>
            </a:r>
          </a:p>
          <a:p>
            <a:pPr marL="0" indent="0" algn="ctr">
              <a:buNone/>
            </a:pPr>
            <a:endParaRPr lang="de-DE" sz="1200" b="1" spc="300" dirty="0" smtClean="0"/>
          </a:p>
          <a:p>
            <a:pPr marL="0" indent="0" algn="ctr">
              <a:buNone/>
            </a:pPr>
            <a:r>
              <a:rPr lang="de-DE" dirty="0" smtClean="0"/>
              <a:t>Entwicklung durch Learning Lab der Universität Duisburg-Essen</a:t>
            </a:r>
          </a:p>
        </p:txBody>
      </p:sp>
      <p:sp>
        <p:nvSpPr>
          <p:cNvPr id="5" name="Titel 1"/>
          <p:cNvSpPr>
            <a:spLocks noGrp="1"/>
          </p:cNvSpPr>
          <p:nvPr>
            <p:ph type="title"/>
          </p:nvPr>
        </p:nvSpPr>
        <p:spPr>
          <a:solidFill>
            <a:schemeClr val="accent1">
              <a:lumMod val="40000"/>
              <a:lumOff val="60000"/>
            </a:schemeClr>
          </a:solidFill>
        </p:spPr>
        <p:txBody>
          <a:bodyPr/>
          <a:lstStyle/>
          <a:p>
            <a:r>
              <a:rPr lang="de-DE" i="1" spc="300" dirty="0" smtClean="0">
                <a:effectLst>
                  <a:outerShdw blurRad="38100" dist="38100" dir="2700000" algn="tl">
                    <a:srgbClr val="000000">
                      <a:alpha val="43137"/>
                    </a:srgbClr>
                  </a:outerShdw>
                </a:effectLst>
              </a:rPr>
              <a:t>Wer sind wir?</a:t>
            </a:r>
            <a:endParaRPr lang="de-DE" i="1" spc="300" dirty="0">
              <a:effectLst>
                <a:outerShdw blurRad="38100" dist="38100" dir="2700000" algn="tl">
                  <a:srgbClr val="000000">
                    <a:alpha val="43137"/>
                  </a:srgbClr>
                </a:outerShdw>
              </a:effectLst>
            </a:endParaRPr>
          </a:p>
        </p:txBody>
      </p:sp>
      <p:sp>
        <p:nvSpPr>
          <p:cNvPr id="6" name="Abgerundetes Rechteck 5"/>
          <p:cNvSpPr/>
          <p:nvPr/>
        </p:nvSpPr>
        <p:spPr>
          <a:xfrm>
            <a:off x="467544" y="1556792"/>
            <a:ext cx="8208912" cy="5760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LWH Lingen (Koordination)</a:t>
            </a:r>
            <a:endParaRPr lang="de-DE" sz="2400" dirty="0">
              <a:solidFill>
                <a:schemeClr val="tx1"/>
              </a:solidFill>
            </a:endParaRPr>
          </a:p>
        </p:txBody>
      </p:sp>
      <p:sp>
        <p:nvSpPr>
          <p:cNvPr id="7" name="Abgerundetes Rechteck 6"/>
          <p:cNvSpPr/>
          <p:nvPr/>
        </p:nvSpPr>
        <p:spPr>
          <a:xfrm>
            <a:off x="467544" y="4941168"/>
            <a:ext cx="8208912" cy="10801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 </a:t>
            </a:r>
            <a:r>
              <a:rPr lang="de-DE" sz="2400" dirty="0" smtClean="0">
                <a:solidFill>
                  <a:schemeClr val="tx1"/>
                </a:solidFill>
              </a:rPr>
              <a:t>Schulung &amp; Beratung </a:t>
            </a:r>
            <a:r>
              <a:rPr lang="de-DE" sz="2400" dirty="0" smtClean="0">
                <a:solidFill>
                  <a:schemeClr val="tx1"/>
                </a:solidFill>
              </a:rPr>
              <a:t>durch </a:t>
            </a:r>
            <a:r>
              <a:rPr lang="de-DE" sz="2400" dirty="0" smtClean="0">
                <a:solidFill>
                  <a:schemeClr val="tx1"/>
                </a:solidFill>
              </a:rPr>
              <a:t>Moderatoren für effektives Lehren und Lernen sowie Kooperatives Lernen, Medienberater</a:t>
            </a:r>
            <a:r>
              <a:rPr lang="de-DE" sz="2400" dirty="0" smtClean="0">
                <a:solidFill>
                  <a:schemeClr val="tx1"/>
                </a:solidFill>
              </a:rPr>
              <a:t>, </a:t>
            </a:r>
            <a:r>
              <a:rPr lang="de-DE" sz="2400" dirty="0" smtClean="0">
                <a:solidFill>
                  <a:schemeClr val="tx1"/>
                </a:solidFill>
              </a:rPr>
              <a:t>u.a.</a:t>
            </a:r>
            <a:endParaRPr lang="de-DE" sz="2400" dirty="0">
              <a:solidFill>
                <a:schemeClr val="tx1"/>
              </a:solidFill>
            </a:endParaRPr>
          </a:p>
        </p:txBody>
      </p:sp>
    </p:spTree>
    <p:extLst>
      <p:ext uri="{BB962C8B-B14F-4D97-AF65-F5344CB8AC3E}">
        <p14:creationId xmlns:p14="http://schemas.microsoft.com/office/powerpoint/2010/main" val="759402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normAutofit/>
          </a:bodyPr>
          <a:lstStyle/>
          <a:p>
            <a:r>
              <a:rPr lang="de-DE" i="1" spc="300" dirty="0">
                <a:effectLst>
                  <a:outerShdw blurRad="38100" dist="38100" dir="2700000" algn="tl">
                    <a:srgbClr val="000000">
                      <a:alpha val="43137"/>
                    </a:srgbClr>
                  </a:outerShdw>
                </a:effectLst>
              </a:rPr>
              <a:t>lerntheoretische Grundlage</a:t>
            </a:r>
            <a:endParaRPr lang="de-DE" i="1" spc="300" dirty="0">
              <a:effectLst>
                <a:outerShdw blurRad="38100" dist="38100" dir="2700000" algn="tl">
                  <a:srgbClr val="000000">
                    <a:alpha val="43137"/>
                  </a:srgbClr>
                </a:outerShdw>
              </a:effectLst>
            </a:endParaRP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12776"/>
            <a:ext cx="7315200" cy="5486400"/>
          </a:xfrm>
          <a:prstGeom prst="rect">
            <a:avLst/>
          </a:prstGeom>
          <a:solidFill>
            <a:schemeClr val="accent3">
              <a:lumMod val="40000"/>
              <a:lumOff val="60000"/>
            </a:schemeClr>
          </a:solidFill>
        </p:spPr>
      </p:pic>
    </p:spTree>
    <p:extLst>
      <p:ext uri="{BB962C8B-B14F-4D97-AF65-F5344CB8AC3E}">
        <p14:creationId xmlns:p14="http://schemas.microsoft.com/office/powerpoint/2010/main" val="3780820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solidFill>
            <a:schemeClr val="accent1">
              <a:lumMod val="40000"/>
              <a:lumOff val="60000"/>
            </a:schemeClr>
          </a:solidFill>
        </p:spPr>
        <p:txBody>
          <a:bodyPr>
            <a:normAutofit/>
          </a:bodyPr>
          <a:lstStyle/>
          <a:p>
            <a:r>
              <a:rPr lang="de-DE" i="1" spc="300" dirty="0">
                <a:effectLst>
                  <a:outerShdw blurRad="38100" dist="38100" dir="2700000" algn="tl">
                    <a:srgbClr val="000000">
                      <a:alpha val="43137"/>
                    </a:srgbClr>
                  </a:outerShdw>
                </a:effectLst>
              </a:rPr>
              <a:t>l</a:t>
            </a:r>
            <a:r>
              <a:rPr lang="de-DE" i="1" spc="300" dirty="0" smtClean="0">
                <a:effectLst>
                  <a:outerShdw blurRad="38100" dist="38100" dir="2700000" algn="tl">
                    <a:srgbClr val="000000">
                      <a:alpha val="43137"/>
                    </a:srgbClr>
                  </a:outerShdw>
                </a:effectLst>
              </a:rPr>
              <a:t>erntheoretische Grundlage</a:t>
            </a:r>
            <a:endParaRPr lang="de-DE" i="1" spc="300" dirty="0">
              <a:effectLst>
                <a:outerShdw blurRad="38100" dist="38100" dir="2700000" algn="tl">
                  <a:srgbClr val="000000">
                    <a:alpha val="43137"/>
                  </a:srgbClr>
                </a:outerShdw>
              </a:effectLst>
            </a:endParaRPr>
          </a:p>
        </p:txBody>
      </p:sp>
      <p:pic>
        <p:nvPicPr>
          <p:cNvPr id="4" name="Inhaltsplatzhalt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3831" y="1600200"/>
            <a:ext cx="3545338" cy="4525963"/>
          </a:xfrm>
        </p:spPr>
      </p:pic>
      <p:sp>
        <p:nvSpPr>
          <p:cNvPr id="2" name="Inhaltsplatzhalter 1"/>
          <p:cNvSpPr>
            <a:spLocks noGrp="1"/>
          </p:cNvSpPr>
          <p:nvPr>
            <p:ph sz="half" idx="2"/>
          </p:nvPr>
        </p:nvSpPr>
        <p:spPr>
          <a:xfrm>
            <a:off x="4644008" y="1600201"/>
            <a:ext cx="4042792" cy="4525963"/>
          </a:xfrm>
        </p:spPr>
        <p:txBody>
          <a:bodyPr>
            <a:normAutofit lnSpcReduction="10000"/>
          </a:bodyPr>
          <a:lstStyle/>
          <a:p>
            <a:pPr>
              <a:buFont typeface="Wingdings" panose="05000000000000000000" pitchFamily="2" charset="2"/>
              <a:buChar char="Ø"/>
            </a:pPr>
            <a:r>
              <a:rPr lang="de-DE" sz="2400" dirty="0"/>
              <a:t>k</a:t>
            </a:r>
            <a:r>
              <a:rPr lang="de-DE" sz="2400" dirty="0" smtClean="0"/>
              <a:t>ognitive Wende</a:t>
            </a:r>
          </a:p>
          <a:p>
            <a:pPr>
              <a:buFont typeface="Wingdings" panose="05000000000000000000" pitchFamily="2" charset="2"/>
              <a:buChar char="Ø"/>
            </a:pPr>
            <a:r>
              <a:rPr lang="de-DE" sz="2400" dirty="0" smtClean="0"/>
              <a:t>Schaffung </a:t>
            </a:r>
            <a:r>
              <a:rPr lang="de-DE" sz="2400" dirty="0" smtClean="0"/>
              <a:t>von Transparenz (Agenda, AO) </a:t>
            </a:r>
          </a:p>
          <a:p>
            <a:pPr>
              <a:buFont typeface="Wingdings" panose="05000000000000000000" pitchFamily="2" charset="2"/>
              <a:buChar char="Ø"/>
            </a:pPr>
            <a:r>
              <a:rPr lang="de-DE" sz="2400" dirty="0" smtClean="0"/>
              <a:t>Einbindung kooperativer </a:t>
            </a:r>
            <a:r>
              <a:rPr lang="de-DE" sz="2400" dirty="0" smtClean="0"/>
              <a:t>Methoden (WELL) </a:t>
            </a:r>
          </a:p>
          <a:p>
            <a:pPr>
              <a:buFont typeface="Wingdings" panose="05000000000000000000" pitchFamily="2" charset="2"/>
              <a:buChar char="Ø"/>
            </a:pPr>
            <a:r>
              <a:rPr lang="de-DE" sz="2400" dirty="0" smtClean="0"/>
              <a:t>Ermöglichung von Phasen der Konstruktion/ Ko-Konstruktion</a:t>
            </a:r>
          </a:p>
          <a:p>
            <a:pPr>
              <a:buFont typeface="Wingdings" panose="05000000000000000000" pitchFamily="2" charset="2"/>
              <a:buChar char="Ø"/>
            </a:pPr>
            <a:r>
              <a:rPr lang="de-DE" sz="2400" dirty="0" smtClean="0"/>
              <a:t>Lernen als aktiver Prozess</a:t>
            </a:r>
          </a:p>
          <a:p>
            <a:pPr>
              <a:buFont typeface="Wingdings" panose="05000000000000000000" pitchFamily="2" charset="2"/>
              <a:buChar char="Ø"/>
            </a:pPr>
            <a:r>
              <a:rPr lang="de-DE" sz="2400" dirty="0" smtClean="0"/>
              <a:t>Lerner steht im Mittelpunkt</a:t>
            </a:r>
          </a:p>
          <a:p>
            <a:pPr>
              <a:buFont typeface="Wingdings" panose="05000000000000000000" pitchFamily="2" charset="2"/>
              <a:buChar char="Ø"/>
            </a:pPr>
            <a:r>
              <a:rPr lang="de-DE" sz="2400" dirty="0" smtClean="0"/>
              <a:t>Schaffung von Lernumgebungen</a:t>
            </a:r>
            <a:endParaRPr lang="de-DE" sz="2400" dirty="0"/>
          </a:p>
        </p:txBody>
      </p:sp>
    </p:spTree>
    <p:extLst>
      <p:ext uri="{BB962C8B-B14F-4D97-AF65-F5344CB8AC3E}">
        <p14:creationId xmlns:p14="http://schemas.microsoft.com/office/powerpoint/2010/main" val="169864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lumMod val="40000"/>
              <a:lumOff val="60000"/>
            </a:schemeClr>
          </a:solidFill>
        </p:spPr>
        <p:txBody>
          <a:bodyPr/>
          <a:lstStyle/>
          <a:p>
            <a:r>
              <a:rPr lang="de-DE" i="1" spc="300" dirty="0" smtClean="0">
                <a:effectLst>
                  <a:outerShdw blurRad="38100" dist="38100" dir="2700000" algn="tl">
                    <a:srgbClr val="000000">
                      <a:alpha val="43137"/>
                    </a:srgbClr>
                  </a:outerShdw>
                </a:effectLst>
              </a:rPr>
              <a:t>Was wollen wir?</a:t>
            </a:r>
            <a:endParaRPr lang="de-DE" i="1" spc="300"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467544" y="1772816"/>
            <a:ext cx="8229600" cy="4464496"/>
          </a:xfrm>
          <a:solidFill>
            <a:schemeClr val="accent3">
              <a:lumMod val="40000"/>
              <a:lumOff val="60000"/>
            </a:schemeClr>
          </a:solidFill>
        </p:spPr>
        <p:txBody>
          <a:bodyPr>
            <a:normAutofit/>
          </a:bodyPr>
          <a:lstStyle/>
          <a:p>
            <a:pPr lvl="1" algn="just">
              <a:buFont typeface="Wingdings" panose="05000000000000000000" pitchFamily="2" charset="2"/>
              <a:buChar char="Ø"/>
            </a:pPr>
            <a:r>
              <a:rPr lang="de-DE" sz="2400" dirty="0" smtClean="0"/>
              <a:t>Verbesserung </a:t>
            </a:r>
            <a:r>
              <a:rPr lang="de-DE" sz="2400" dirty="0"/>
              <a:t>der Qualität von Unterricht hinsichtlich der Effektivität von Lehren &amp; Lernen</a:t>
            </a:r>
          </a:p>
          <a:p>
            <a:pPr lvl="1" algn="just">
              <a:buFont typeface="Wingdings" panose="05000000000000000000" pitchFamily="2" charset="2"/>
              <a:buChar char="Ø"/>
            </a:pPr>
            <a:r>
              <a:rPr lang="de-DE" sz="2400" dirty="0" smtClean="0"/>
              <a:t>Digitales Lehren &amp; Lernen als Beitrag zur Qualitätsverbesserung auf systemischer Ebene: </a:t>
            </a:r>
          </a:p>
          <a:p>
            <a:pPr marL="457200" lvl="1" indent="0" algn="just">
              <a:buNone/>
            </a:pPr>
            <a:r>
              <a:rPr lang="de-DE" sz="2400" b="1" dirty="0">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		OPENING UP EDUCATION </a:t>
            </a:r>
          </a:p>
          <a:p>
            <a:pPr lvl="1" algn="just">
              <a:buFont typeface="Wingdings" panose="05000000000000000000" pitchFamily="2" charset="2"/>
              <a:buChar char="Ø"/>
            </a:pPr>
            <a:r>
              <a:rPr lang="de-DE" sz="2400" dirty="0"/>
              <a:t>europaweiter Austausch von Schulen zu Schule und Lehrkraft zu </a:t>
            </a:r>
            <a:r>
              <a:rPr lang="de-DE" sz="2400" dirty="0" smtClean="0"/>
              <a:t>Lehrkraft (Communication &amp; </a:t>
            </a:r>
            <a:r>
              <a:rPr lang="de-DE" sz="2400" dirty="0" err="1" smtClean="0"/>
              <a:t>Connecting</a:t>
            </a:r>
            <a:r>
              <a:rPr lang="de-DE" sz="2400" dirty="0" smtClean="0"/>
              <a:t>)</a:t>
            </a:r>
            <a:endParaRPr lang="de-DE" sz="2400" dirty="0"/>
          </a:p>
          <a:p>
            <a:pPr lvl="1" algn="just">
              <a:buFont typeface="Wingdings" panose="05000000000000000000" pitchFamily="2" charset="2"/>
              <a:buChar char="Ø"/>
            </a:pPr>
            <a:r>
              <a:rPr lang="de-DE" sz="2400" dirty="0" smtClean="0"/>
              <a:t>Entwicklung und Implementation innovativer Ansätze auf europäischer Ebene auf Basis </a:t>
            </a:r>
            <a:r>
              <a:rPr lang="de-DE" sz="2400" dirty="0" smtClean="0"/>
              <a:t>moderner Lerntheorien in Form von </a:t>
            </a:r>
            <a:r>
              <a:rPr lang="de-DE" sz="2400" b="1" dirty="0" smtClean="0">
                <a:effectLst>
                  <a:outerShdw blurRad="38100" dist="38100" dir="2700000" algn="tl">
                    <a:srgbClr val="000000">
                      <a:alpha val="43137"/>
                    </a:srgbClr>
                  </a:outerShdw>
                </a:effectLst>
              </a:rPr>
              <a:t>OER </a:t>
            </a:r>
            <a:endParaRPr lang="de-DE" sz="2400" dirty="0" smtClean="0"/>
          </a:p>
          <a:p>
            <a:pPr marL="0" indent="0">
              <a:buNone/>
            </a:pPr>
            <a:endParaRPr lang="de-DE" dirty="0" smtClean="0"/>
          </a:p>
          <a:p>
            <a:pPr>
              <a:buFont typeface="Wingdings" panose="05000000000000000000" pitchFamily="2" charset="2"/>
              <a:buChar char="Ø"/>
            </a:pPr>
            <a:endParaRPr lang="de-DE" dirty="0" smtClean="0"/>
          </a:p>
          <a:p>
            <a:pPr>
              <a:buFont typeface="Wingdings" panose="05000000000000000000" pitchFamily="2" charset="2"/>
              <a:buChar char="Ø"/>
            </a:pPr>
            <a:endParaRPr lang="de-DE" dirty="0" smtClean="0"/>
          </a:p>
          <a:p>
            <a:pPr>
              <a:buFont typeface="Wingdings" panose="05000000000000000000" pitchFamily="2" charset="2"/>
              <a:buChar char="Ø"/>
            </a:pPr>
            <a:endParaRPr lang="de-DE" dirty="0" smtClean="0"/>
          </a:p>
          <a:p>
            <a:pPr>
              <a:buFont typeface="Wingdings" panose="05000000000000000000" pitchFamily="2" charset="2"/>
              <a:buChar char="Ø"/>
            </a:pPr>
            <a:endParaRPr lang="de-DE" dirty="0"/>
          </a:p>
        </p:txBody>
      </p:sp>
      <p:pic>
        <p:nvPicPr>
          <p:cNvPr id="2052" name="Picture 4" descr="http://www.unesco.org/webworld/download/oer/EN/oer_logo_EN_2_CM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445224"/>
            <a:ext cx="1079906" cy="71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9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solidFill>
            <a:schemeClr val="accent3">
              <a:lumMod val="40000"/>
              <a:lumOff val="60000"/>
            </a:schemeClr>
          </a:solidFill>
        </p:spPr>
        <p:txBody>
          <a:bodyPr vert="horz" lIns="91440" tIns="45720" rIns="91440" bIns="45720" rtlCol="0">
            <a:normAutofit fontScale="77500" lnSpcReduction="20000"/>
          </a:bodyPr>
          <a:lstStyle/>
          <a:p>
            <a:pPr marL="0" indent="0">
              <a:buNone/>
            </a:pPr>
            <a:endParaRPr lang="de-DE" dirty="0"/>
          </a:p>
          <a:p>
            <a:pPr marL="0" indent="0" algn="ctr">
              <a:buNone/>
            </a:pPr>
            <a:r>
              <a:rPr lang="de-DE" i="1" dirty="0" smtClean="0"/>
              <a:t>„</a:t>
            </a:r>
            <a:r>
              <a:rPr lang="de-DE" i="1" dirty="0" err="1" smtClean="0"/>
              <a:t>Commission</a:t>
            </a:r>
            <a:r>
              <a:rPr lang="de-DE" i="1" dirty="0" smtClean="0"/>
              <a:t> </a:t>
            </a:r>
            <a:r>
              <a:rPr lang="de-DE" i="1" dirty="0" err="1" smtClean="0"/>
              <a:t>launches</a:t>
            </a:r>
            <a:r>
              <a:rPr lang="de-DE" i="1" dirty="0" smtClean="0"/>
              <a:t> </a:t>
            </a:r>
            <a:r>
              <a:rPr lang="de-DE" b="1" i="1" dirty="0" smtClean="0"/>
              <a:t>‚</a:t>
            </a:r>
            <a:r>
              <a:rPr lang="de-DE" b="1" i="1" dirty="0" err="1" smtClean="0"/>
              <a:t>Opening</a:t>
            </a:r>
            <a:r>
              <a:rPr lang="de-DE" b="1" i="1" dirty="0" smtClean="0"/>
              <a:t> </a:t>
            </a:r>
            <a:r>
              <a:rPr lang="de-DE" b="1" i="1" dirty="0" err="1"/>
              <a:t>up</a:t>
            </a:r>
            <a:r>
              <a:rPr lang="de-DE" b="1" i="1" dirty="0"/>
              <a:t> </a:t>
            </a:r>
            <a:r>
              <a:rPr lang="de-DE" b="1" i="1" dirty="0" smtClean="0"/>
              <a:t>Education‘ </a:t>
            </a:r>
            <a:r>
              <a:rPr lang="en-US" i="1" dirty="0"/>
              <a:t>to boost innovation and digital skills in </a:t>
            </a:r>
            <a:r>
              <a:rPr lang="en-US" i="1" dirty="0" smtClean="0"/>
              <a:t>schools”</a:t>
            </a:r>
            <a:endParaRPr lang="de-DE" i="1" dirty="0"/>
          </a:p>
          <a:p>
            <a:pPr marL="0" indent="0" algn="r">
              <a:buNone/>
            </a:pPr>
            <a:r>
              <a:rPr lang="de-DE" sz="1800" i="1" dirty="0"/>
              <a:t>European </a:t>
            </a:r>
            <a:r>
              <a:rPr lang="de-DE" sz="1800" i="1" dirty="0" err="1"/>
              <a:t>Commission</a:t>
            </a:r>
            <a:r>
              <a:rPr lang="de-DE" sz="1800" i="1" dirty="0"/>
              <a:t> 2013</a:t>
            </a:r>
          </a:p>
          <a:p>
            <a:pPr lvl="1" algn="just">
              <a:buFont typeface="Wingdings" panose="05000000000000000000" pitchFamily="2" charset="2"/>
              <a:buChar char="Ø"/>
            </a:pPr>
            <a:r>
              <a:rPr lang="de-DE" sz="2400" dirty="0" smtClean="0"/>
              <a:t>Communication </a:t>
            </a:r>
            <a:endParaRPr lang="de-DE" sz="2400" dirty="0"/>
          </a:p>
          <a:p>
            <a:pPr lvl="1" algn="just">
              <a:buFont typeface="Wingdings" panose="05000000000000000000" pitchFamily="2" charset="2"/>
              <a:buChar char="Ø"/>
            </a:pPr>
            <a:r>
              <a:rPr lang="de-DE" sz="2400" dirty="0" err="1" smtClean="0"/>
              <a:t>Creativity</a:t>
            </a:r>
            <a:endParaRPr lang="de-DE" sz="2400" dirty="0" smtClean="0"/>
          </a:p>
          <a:p>
            <a:pPr lvl="1" algn="just">
              <a:buFont typeface="Wingdings" panose="05000000000000000000" pitchFamily="2" charset="2"/>
              <a:buChar char="Ø"/>
            </a:pPr>
            <a:r>
              <a:rPr lang="de-DE" sz="2400" dirty="0" err="1"/>
              <a:t>Connecting</a:t>
            </a:r>
            <a:endParaRPr lang="de-DE" sz="2400" dirty="0"/>
          </a:p>
          <a:p>
            <a:pPr lvl="1" algn="just">
              <a:buFont typeface="Wingdings" panose="05000000000000000000" pitchFamily="2" charset="2"/>
              <a:buChar char="Ø"/>
            </a:pPr>
            <a:r>
              <a:rPr lang="de-DE" sz="2400" dirty="0" smtClean="0"/>
              <a:t>Critical </a:t>
            </a:r>
            <a:r>
              <a:rPr lang="de-DE" sz="2400" dirty="0" err="1" smtClean="0"/>
              <a:t>Thinking</a:t>
            </a:r>
            <a:r>
              <a:rPr lang="de-DE" sz="2400" dirty="0" smtClean="0"/>
              <a:t> </a:t>
            </a:r>
            <a:endParaRPr lang="de-DE" sz="2400" dirty="0"/>
          </a:p>
          <a:p>
            <a:pPr marL="0" indent="0">
              <a:buNone/>
            </a:pPr>
            <a:endParaRPr lang="de-DE" dirty="0"/>
          </a:p>
          <a:p>
            <a:pPr lvl="1" algn="just">
              <a:buFont typeface="Wingdings" panose="05000000000000000000" pitchFamily="2" charset="2"/>
              <a:buChar char="Ø"/>
            </a:pPr>
            <a:r>
              <a:rPr lang="en-US" sz="2400" dirty="0"/>
              <a:t>helping learning teachers to acquire digital skills and learning methods</a:t>
            </a:r>
          </a:p>
          <a:p>
            <a:pPr lvl="1" algn="just">
              <a:buFont typeface="Wingdings" panose="05000000000000000000" pitchFamily="2" charset="2"/>
              <a:buChar char="Ø"/>
            </a:pPr>
            <a:r>
              <a:rPr lang="en-US" sz="2400" dirty="0"/>
              <a:t>support teachers' professional development through open online courses</a:t>
            </a:r>
          </a:p>
          <a:p>
            <a:pPr lvl="1" algn="just">
              <a:buFont typeface="Wingdings" panose="05000000000000000000" pitchFamily="2" charset="2"/>
              <a:buChar char="Ø"/>
            </a:pPr>
            <a:r>
              <a:rPr lang="en-US" sz="2400" dirty="0"/>
              <a:t>creating new and scaling up existing European platforms for teachers' communities of practice to establish collaborative peer-based teaching practices across the EU</a:t>
            </a:r>
          </a:p>
          <a:p>
            <a:pPr lvl="1" algn="just">
              <a:buFont typeface="Wingdings" panose="05000000000000000000" pitchFamily="2" charset="2"/>
              <a:buChar char="Ø"/>
            </a:pPr>
            <a:endParaRPr lang="en-US" sz="2400" dirty="0"/>
          </a:p>
          <a:p>
            <a:pPr lvl="1" algn="just">
              <a:buFont typeface="Wingdings" panose="05000000000000000000" pitchFamily="2" charset="2"/>
              <a:buChar char="Ø"/>
            </a:pPr>
            <a:endParaRPr lang="en-US" sz="2400" dirty="0"/>
          </a:p>
          <a:p>
            <a:pPr lvl="1" algn="just">
              <a:buFont typeface="Wingdings" panose="05000000000000000000" pitchFamily="2" charset="2"/>
              <a:buChar char="Ø"/>
            </a:pPr>
            <a:endParaRPr lang="en-US" sz="2400" dirty="0"/>
          </a:p>
          <a:p>
            <a:pPr marL="0" indent="0">
              <a:buNone/>
            </a:pPr>
            <a:endParaRPr lang="de-DE" dirty="0"/>
          </a:p>
        </p:txBody>
      </p:sp>
      <p:sp>
        <p:nvSpPr>
          <p:cNvPr id="4" name="Titel 1"/>
          <p:cNvSpPr>
            <a:spLocks noGrp="1"/>
          </p:cNvSpPr>
          <p:nvPr>
            <p:ph type="title"/>
          </p:nvPr>
        </p:nvSpPr>
        <p:spPr>
          <a:solidFill>
            <a:schemeClr val="accent1">
              <a:lumMod val="40000"/>
              <a:lumOff val="60000"/>
            </a:schemeClr>
          </a:solidFill>
        </p:spPr>
        <p:txBody>
          <a:bodyPr/>
          <a:lstStyle/>
          <a:p>
            <a:r>
              <a:rPr lang="de-DE" i="1" spc="300" dirty="0">
                <a:effectLst>
                  <a:outerShdw blurRad="38100" dist="38100" dir="2700000" algn="tl">
                    <a:srgbClr val="000000">
                      <a:alpha val="43137"/>
                    </a:srgbClr>
                  </a:outerShdw>
                </a:effectLst>
              </a:rPr>
              <a:t>Was wollen wir?</a:t>
            </a:r>
          </a:p>
        </p:txBody>
      </p:sp>
    </p:spTree>
    <p:extLst>
      <p:ext uri="{BB962C8B-B14F-4D97-AF65-F5344CB8AC3E}">
        <p14:creationId xmlns:p14="http://schemas.microsoft.com/office/powerpoint/2010/main" val="2100577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Bildschirmpräsentation (4:3)</PresentationFormat>
  <Paragraphs>101</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Erasmus+ - Projektidee 2017-2020</vt:lpstr>
      <vt:lpstr>Idee</vt:lpstr>
      <vt:lpstr>Idee</vt:lpstr>
      <vt:lpstr>Wer sind wir?</vt:lpstr>
      <vt:lpstr>Wer sind wir?</vt:lpstr>
      <vt:lpstr>lerntheoretische Grundlage</vt:lpstr>
      <vt:lpstr>lerntheoretische Grundlage</vt:lpstr>
      <vt:lpstr>Was wollen wir?</vt:lpstr>
      <vt:lpstr>Was wollen wir?</vt:lpstr>
      <vt:lpstr>Was wollen wir?</vt:lpstr>
      <vt:lpstr>Was wollen wir?</vt:lpstr>
      <vt:lpstr>Was wollen wir?</vt:lpstr>
      <vt:lpstr>Wie ist der Plan?</vt:lpstr>
      <vt:lpstr>Agenda</vt:lpstr>
      <vt:lpstr>Fragen und Anmerkungen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 sind wir?</dc:title>
  <dc:creator>JJ</dc:creator>
  <cp:lastModifiedBy>JJ</cp:lastModifiedBy>
  <cp:revision>63</cp:revision>
  <dcterms:created xsi:type="dcterms:W3CDTF">2016-09-07T07:53:33Z</dcterms:created>
  <dcterms:modified xsi:type="dcterms:W3CDTF">2016-09-20T18:33:48Z</dcterms:modified>
</cp:coreProperties>
</file>