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36"/>
  </p:notesMasterIdLst>
  <p:handoutMasterIdLst>
    <p:handoutMasterId r:id="rId37"/>
  </p:handoutMasterIdLst>
  <p:sldIdLst>
    <p:sldId id="256" r:id="rId5"/>
    <p:sldId id="269" r:id="rId6"/>
    <p:sldId id="330" r:id="rId7"/>
    <p:sldId id="298" r:id="rId8"/>
    <p:sldId id="270" r:id="rId9"/>
    <p:sldId id="299" r:id="rId10"/>
    <p:sldId id="319" r:id="rId11"/>
    <p:sldId id="320" r:id="rId12"/>
    <p:sldId id="321" r:id="rId13"/>
    <p:sldId id="303" r:id="rId14"/>
    <p:sldId id="304" r:id="rId15"/>
    <p:sldId id="322" r:id="rId16"/>
    <p:sldId id="331" r:id="rId17"/>
    <p:sldId id="306" r:id="rId18"/>
    <p:sldId id="307" r:id="rId19"/>
    <p:sldId id="308" r:id="rId20"/>
    <p:sldId id="323" r:id="rId21"/>
    <p:sldId id="324" r:id="rId22"/>
    <p:sldId id="309" r:id="rId23"/>
    <p:sldId id="310" r:id="rId24"/>
    <p:sldId id="311" r:id="rId25"/>
    <p:sldId id="325" r:id="rId26"/>
    <p:sldId id="312" r:id="rId27"/>
    <p:sldId id="313" r:id="rId28"/>
    <p:sldId id="326" r:id="rId29"/>
    <p:sldId id="327" r:id="rId30"/>
    <p:sldId id="328" r:id="rId31"/>
    <p:sldId id="329" r:id="rId32"/>
    <p:sldId id="317" r:id="rId33"/>
    <p:sldId id="282" r:id="rId34"/>
    <p:sldId id="284" r:id="rId35"/>
  </p:sldIdLst>
  <p:sldSz cx="9144000" cy="6858000" type="screen4x3"/>
  <p:notesSz cx="6797675" cy="9926638"/>
  <p:defaultTextStyle>
    <a:defPPr>
      <a:defRPr lang="lv-LV"/>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0920" autoAdjust="0"/>
  </p:normalViewPr>
  <p:slideViewPr>
    <p:cSldViewPr>
      <p:cViewPr>
        <p:scale>
          <a:sx n="100" d="100"/>
          <a:sy n="100" d="100"/>
        </p:scale>
        <p:origin x="-1944" y="354"/>
      </p:cViewPr>
      <p:guideLst>
        <p:guide orient="horz" pos="2160"/>
        <p:guide pos="2880"/>
      </p:guideLst>
    </p:cSldViewPr>
  </p:slideViewPr>
  <p:outlineViewPr>
    <p:cViewPr>
      <p:scale>
        <a:sx n="33" d="100"/>
        <a:sy n="33" d="100"/>
      </p:scale>
      <p:origin x="0" y="1194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lv-LV"/>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FCE021E-40E7-4F76-958F-A34E392714B6}" type="datetimeFigureOut">
              <a:rPr lang="lv-LV"/>
              <a:pPr>
                <a:defRPr/>
              </a:pPr>
              <a:t>2014.02.21.</a:t>
            </a:fld>
            <a:endParaRPr lang="lv-LV"/>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lv-LV"/>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AAFAE7C-CB4B-40E0-B2D1-29B8884FBAE1}" type="slidenum">
              <a:rPr lang="lv-LV"/>
              <a:pPr>
                <a:defRPr/>
              </a:pPr>
              <a:t>‹#›</a:t>
            </a:fld>
            <a:endParaRPr 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6AFE41A9-AB34-47D6-875A-9A35F62F1491}" type="datetimeFigureOut">
              <a:rPr lang="lv-LV"/>
              <a:pPr>
                <a:defRPr/>
              </a:pPr>
              <a:t>2014.02.21.</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lv-LV"/>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A482AB9-23A5-413A-BECA-A49E4E0EE694}" type="slidenum">
              <a:rPr lang="lv-LV"/>
              <a:pPr>
                <a:defRPr/>
              </a:pPr>
              <a:t>‹#›</a:t>
            </a:fld>
            <a:endParaRPr lang="lv-L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pPr>
              <a:defRPr/>
            </a:pPr>
            <a:fld id="{DA482AB9-23A5-413A-BECA-A49E4E0EE694}" type="slidenum">
              <a:rPr lang="lv-LV" smtClean="0"/>
              <a:pPr>
                <a:defRPr/>
              </a:pPr>
              <a:t>1</a:t>
            </a:fld>
            <a:endParaRPr lang="lv-LV"/>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aida attēla vietturis 1"/>
          <p:cNvSpPr>
            <a:spLocks noGrp="1" noRot="1" noChangeAspect="1" noTextEdit="1"/>
          </p:cNvSpPr>
          <p:nvPr>
            <p:ph type="sldImg"/>
          </p:nvPr>
        </p:nvSpPr>
        <p:spPr bwMode="auto">
          <a:noFill/>
          <a:ln>
            <a:solidFill>
              <a:srgbClr val="000000"/>
            </a:solidFill>
            <a:miter lim="800000"/>
            <a:headEnd/>
            <a:tailEnd/>
          </a:ln>
        </p:spPr>
      </p:sp>
      <p:sp>
        <p:nvSpPr>
          <p:cNvPr id="46083" name="Piezīmju vietturis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lv-LV" altLang="lv-LV" b="1" dirty="0" smtClean="0"/>
              <a:t>KO VĒRTĒS EKSPERTI?</a:t>
            </a:r>
          </a:p>
          <a:p>
            <a:pPr marL="228600" indent="-228600" eaLnBrk="1" hangingPunct="1">
              <a:spcBef>
                <a:spcPct val="0"/>
              </a:spcBef>
              <a:buAutoNum type="arabicParenR"/>
            </a:pPr>
            <a:r>
              <a:rPr lang="lv-LV" altLang="lv-LV" dirty="0" smtClean="0"/>
              <a:t>Plānotie rezultāti un aktivitātes ir atbilstošas pieprasītajam finansējuma apjomam. </a:t>
            </a:r>
          </a:p>
          <a:p>
            <a:pPr marL="228600" indent="-228600" eaLnBrk="1" hangingPunct="1">
              <a:spcBef>
                <a:spcPct val="0"/>
              </a:spcBef>
              <a:buAutoNum type="arabicParenR"/>
            </a:pPr>
            <a:r>
              <a:rPr lang="lv-LV" altLang="lv-LV" dirty="0" smtClean="0"/>
              <a:t>Pieprasītais finansējums ir atbilstošs labas kvalitātes rezultātu sasniegšanai un aktivitāšu īstenošanai – </a:t>
            </a:r>
            <a:r>
              <a:rPr lang="lv-LV" altLang="lv-LV" b="1" i="1" dirty="0" smtClean="0"/>
              <a:t>VALUE FOR MONEY</a:t>
            </a:r>
            <a:r>
              <a:rPr lang="lv-LV" altLang="lv-LV" dirty="0" smtClean="0"/>
              <a:t>.</a:t>
            </a:r>
          </a:p>
        </p:txBody>
      </p:sp>
      <p:sp>
        <p:nvSpPr>
          <p:cNvPr id="46084" name="Slaida numura vietturis 3"/>
          <p:cNvSpPr>
            <a:spLocks noGrp="1"/>
          </p:cNvSpPr>
          <p:nvPr>
            <p:ph type="sldNum" sz="quarter" idx="5"/>
          </p:nvPr>
        </p:nvSpPr>
        <p:spPr bwMode="auto">
          <a:noFill/>
          <a:ln>
            <a:miter lim="800000"/>
            <a:headEnd/>
            <a:tailEnd/>
          </a:ln>
        </p:spPr>
        <p:txBody>
          <a:bodyPr/>
          <a:lstStyle/>
          <a:p>
            <a:fld id="{FBB19526-614D-4081-A917-9E827E1F1448}" type="slidenum">
              <a:rPr lang="lv-LV" altLang="lv-LV" smtClean="0"/>
              <a:pPr/>
              <a:t>11</a:t>
            </a:fld>
            <a:endParaRPr lang="lv-LV" altLang="lv-LV"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v-LV" altLang="lv-LV" dirty="0" smtClean="0"/>
          </a:p>
        </p:txBody>
      </p:sp>
      <p:sp>
        <p:nvSpPr>
          <p:cNvPr id="47108" name="Slide Number Placeholder 3"/>
          <p:cNvSpPr>
            <a:spLocks noGrp="1"/>
          </p:cNvSpPr>
          <p:nvPr>
            <p:ph type="sldNum" sz="quarter" idx="5"/>
          </p:nvPr>
        </p:nvSpPr>
        <p:spPr bwMode="auto">
          <a:noFill/>
          <a:ln>
            <a:miter lim="800000"/>
            <a:headEnd/>
            <a:tailEnd/>
          </a:ln>
        </p:spPr>
        <p:txBody>
          <a:bodyPr/>
          <a:lstStyle/>
          <a:p>
            <a:fld id="{B54DCEA8-C04A-410A-93BD-D1543AD80730}" type="slidenum">
              <a:rPr lang="lv-LV" altLang="lv-LV" smtClean="0"/>
              <a:pPr/>
              <a:t>12</a:t>
            </a:fld>
            <a:endParaRPr lang="lv-LV" altLang="lv-LV"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v-LV" altLang="lv-LV" b="1" dirty="0" smtClean="0"/>
              <a:t>KO VĒRTĒS EKSPERTI?</a:t>
            </a:r>
          </a:p>
          <a:p>
            <a:r>
              <a:rPr lang="lv-LV" altLang="lv-LV" dirty="0" smtClean="0"/>
              <a:t>1) Ja tiek plānotas starptautiskās mobilitātes – tās ir cieši saistītas ar projekta mērķiem un iekļaujas projekta loģikā. Tās ir ar atbilstošiem ilgumiem, tās tiek atbilstoši plānotas – praktiskā vadība, dalībnieku atlase utt. </a:t>
            </a:r>
            <a:r>
              <a:rPr lang="lv-LV" altLang="lv-LV" dirty="0" err="1" smtClean="0"/>
              <a:t>Mobilitāšu</a:t>
            </a:r>
            <a:r>
              <a:rPr lang="lv-LV" altLang="lv-LV" dirty="0" smtClean="0"/>
              <a:t> rezultāti tiks atbilstoši atzīti.</a:t>
            </a:r>
          </a:p>
          <a:p>
            <a:endParaRPr lang="lv-LV" dirty="0"/>
          </a:p>
        </p:txBody>
      </p:sp>
      <p:sp>
        <p:nvSpPr>
          <p:cNvPr id="4" name="Slide Number Placeholder 3"/>
          <p:cNvSpPr>
            <a:spLocks noGrp="1"/>
          </p:cNvSpPr>
          <p:nvPr>
            <p:ph type="sldNum" sz="quarter" idx="10"/>
          </p:nvPr>
        </p:nvSpPr>
        <p:spPr/>
        <p:txBody>
          <a:bodyPr/>
          <a:lstStyle/>
          <a:p>
            <a:pPr>
              <a:defRPr/>
            </a:pPr>
            <a:fld id="{DA482AB9-23A5-413A-BECA-A49E4E0EE694}" type="slidenum">
              <a:rPr lang="lv-LV" smtClean="0"/>
              <a:pPr>
                <a:defRPr/>
              </a:pPr>
              <a:t>13</a:t>
            </a:fld>
            <a:endParaRPr lang="lv-LV"/>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aida attēla vietturis 1"/>
          <p:cNvSpPr>
            <a:spLocks noGrp="1" noRot="1" noChangeAspect="1" noTextEdit="1"/>
          </p:cNvSpPr>
          <p:nvPr>
            <p:ph type="sldImg"/>
          </p:nvPr>
        </p:nvSpPr>
        <p:spPr bwMode="auto">
          <a:noFill/>
          <a:ln>
            <a:solidFill>
              <a:srgbClr val="000000"/>
            </a:solidFill>
            <a:miter lim="800000"/>
            <a:headEnd/>
            <a:tailEnd/>
          </a:ln>
        </p:spPr>
      </p:sp>
      <p:sp>
        <p:nvSpPr>
          <p:cNvPr id="48131" name="Piezīmju vietturi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lv-LV" altLang="lv-LV" b="1" dirty="0" smtClean="0"/>
              <a:t>KO VĒRTĒS EKSPERTI?</a:t>
            </a:r>
          </a:p>
          <a:p>
            <a:pPr eaLnBrk="1" hangingPunct="1">
              <a:spcBef>
                <a:spcPct val="0"/>
              </a:spcBef>
            </a:pPr>
            <a:r>
              <a:rPr lang="lv-LV" altLang="lv-LV" dirty="0" smtClean="0"/>
              <a:t>1) Projektam ir gaidāma pozitīva ietekme uz iesaistītajām organizācijām un to darbiniekiem, izglītojamajiem, ietekme saglabāsies arī pēc projekta noslēguma. Aktivitātes dos ieguldījumu organizācijas internacionalizācijas stratēģijas īstenošanā.</a:t>
            </a:r>
          </a:p>
          <a:p>
            <a:pPr eaLnBrk="1" hangingPunct="1">
              <a:spcBef>
                <a:spcPct val="0"/>
              </a:spcBef>
            </a:pPr>
            <a:r>
              <a:rPr lang="lv-LV" altLang="lv-LV" dirty="0" smtClean="0"/>
              <a:t>2) Ir gaidāma ietekme dažādos līmeņos. </a:t>
            </a:r>
          </a:p>
          <a:p>
            <a:pPr eaLnBrk="1" hangingPunct="1">
              <a:spcBef>
                <a:spcPct val="0"/>
              </a:spcBef>
            </a:pPr>
            <a:r>
              <a:rPr lang="lv-LV" altLang="lv-LV" dirty="0" smtClean="0"/>
              <a:t>3) Projekta rezultātu var potenciāli piemērot citām jomām un valstīm.</a:t>
            </a:r>
          </a:p>
          <a:p>
            <a:pPr eaLnBrk="1" hangingPunct="1">
              <a:spcBef>
                <a:spcPct val="0"/>
              </a:spcBef>
            </a:pPr>
            <a:r>
              <a:rPr lang="lv-LV" altLang="lv-LV" dirty="0" smtClean="0"/>
              <a:t>4) Plānotās novērtēšanas aktivitātes ļaus efektīvi novērtēt, vai ir sasniegti plānotie rezultāti.</a:t>
            </a:r>
          </a:p>
          <a:p>
            <a:endParaRPr lang="lv-LV" altLang="lv-LV" dirty="0" smtClean="0"/>
          </a:p>
          <a:p>
            <a:pPr eaLnBrk="1" hangingPunct="1">
              <a:spcBef>
                <a:spcPct val="0"/>
              </a:spcBef>
            </a:pPr>
            <a:endParaRPr lang="lv-LV" altLang="lv-LV" dirty="0" smtClean="0"/>
          </a:p>
        </p:txBody>
      </p:sp>
      <p:sp>
        <p:nvSpPr>
          <p:cNvPr id="48132" name="Slaida numura vietturis 3"/>
          <p:cNvSpPr>
            <a:spLocks noGrp="1"/>
          </p:cNvSpPr>
          <p:nvPr>
            <p:ph type="sldNum" sz="quarter" idx="5"/>
          </p:nvPr>
        </p:nvSpPr>
        <p:spPr bwMode="auto">
          <a:noFill/>
          <a:ln>
            <a:miter lim="800000"/>
            <a:headEnd/>
            <a:tailEnd/>
          </a:ln>
        </p:spPr>
        <p:txBody>
          <a:bodyPr/>
          <a:lstStyle/>
          <a:p>
            <a:fld id="{487313FC-3FC0-467B-8A03-3B9BA1C778A7}" type="slidenum">
              <a:rPr lang="lv-LV" altLang="lv-LV" smtClean="0"/>
              <a:pPr/>
              <a:t>14</a:t>
            </a:fld>
            <a:endParaRPr lang="lv-LV" altLang="lv-LV"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aida attēla vietturis 1"/>
          <p:cNvSpPr>
            <a:spLocks noGrp="1" noRot="1" noChangeAspect="1" noTextEdit="1"/>
          </p:cNvSpPr>
          <p:nvPr>
            <p:ph type="sldImg"/>
          </p:nvPr>
        </p:nvSpPr>
        <p:spPr bwMode="auto">
          <a:noFill/>
          <a:ln>
            <a:solidFill>
              <a:srgbClr val="000000"/>
            </a:solidFill>
            <a:miter lim="800000"/>
            <a:headEnd/>
            <a:tailEnd/>
          </a:ln>
        </p:spPr>
      </p:sp>
      <p:sp>
        <p:nvSpPr>
          <p:cNvPr id="62467" name="Piezīmju vietturis 2"/>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r>
              <a:rPr lang="lv-LV" altLang="lv-LV" b="1" dirty="0" smtClean="0"/>
              <a:t>KO VĒRTĒS EKSPERTI?</a:t>
            </a:r>
          </a:p>
          <a:p>
            <a:pPr marL="228600" indent="-228600">
              <a:buFontTx/>
              <a:buAutoNum type="arabicParenR"/>
              <a:defRPr/>
            </a:pPr>
            <a:r>
              <a:rPr lang="lv-LV" altLang="lv-LV" dirty="0" smtClean="0"/>
              <a:t>Rezultātu izplatīšanas plāna kvalitāte – projekta rezultāti ir transferējami mērķa grupām, tiks izmantotas atbilstošas metodes un rīki, lai sasniegtu mērķa grupu, plānotie pasākumi nodrošinās optimālu rezultātu izmantošanu dažādos līmeņos, katrā partnerorganizijā ir plānoti adekvāti resursi pret aktivitātēm.</a:t>
            </a:r>
          </a:p>
          <a:p>
            <a:pPr marL="228600" indent="-228600">
              <a:buFontTx/>
              <a:buAutoNum type="arabicParenR"/>
              <a:defRPr/>
            </a:pPr>
            <a:r>
              <a:rPr lang="lv-LV" altLang="lv-LV" dirty="0" smtClean="0"/>
              <a:t>Atvērta pieeja rezultātiem. Ja tāda nav – kāpēc?</a:t>
            </a:r>
          </a:p>
          <a:p>
            <a:pPr marL="228600" indent="-228600">
              <a:buFontTx/>
              <a:buAutoNum type="arabicParenR"/>
              <a:defRPr/>
            </a:pPr>
            <a:r>
              <a:rPr lang="lv-LV" altLang="lv-LV" dirty="0" smtClean="0"/>
              <a:t>Ilgtermiņa ietekmes nodrošināšana – kā rezultāti tiks integrēti organizāciju darbā, organizācijām ir vēlme un iespējas piesaistīt papildu finansējumu ilgtermiņa ietekmes nodrošināšanai.</a:t>
            </a:r>
          </a:p>
          <a:p>
            <a:pPr marL="228600" indent="-228600">
              <a:buFontTx/>
              <a:buAutoNum type="arabicParenR"/>
              <a:defRPr/>
            </a:pPr>
            <a:endParaRPr lang="lv-LV" altLang="lv-LV" dirty="0" smtClean="0"/>
          </a:p>
          <a:p>
            <a:pPr eaLnBrk="1" hangingPunct="1">
              <a:spcBef>
                <a:spcPct val="0"/>
              </a:spcBef>
              <a:defRPr/>
            </a:pPr>
            <a:endParaRPr lang="lv-LV" altLang="lv-LV" dirty="0" smtClean="0"/>
          </a:p>
        </p:txBody>
      </p:sp>
      <p:sp>
        <p:nvSpPr>
          <p:cNvPr id="49156" name="Slaida numura vietturis 3"/>
          <p:cNvSpPr>
            <a:spLocks noGrp="1"/>
          </p:cNvSpPr>
          <p:nvPr>
            <p:ph type="sldNum" sz="quarter" idx="5"/>
          </p:nvPr>
        </p:nvSpPr>
        <p:spPr bwMode="auto">
          <a:noFill/>
          <a:ln>
            <a:miter lim="800000"/>
            <a:headEnd/>
            <a:tailEnd/>
          </a:ln>
        </p:spPr>
        <p:txBody>
          <a:bodyPr/>
          <a:lstStyle/>
          <a:p>
            <a:fld id="{34F15E10-CFAC-4AE4-B0EB-DDA8947CC5D4}" type="slidenum">
              <a:rPr lang="lv-LV" altLang="lv-LV" smtClean="0"/>
              <a:pPr/>
              <a:t>15</a:t>
            </a:fld>
            <a:endParaRPr lang="lv-LV" altLang="lv-LV"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aida attēla vietturis 1"/>
          <p:cNvSpPr>
            <a:spLocks noGrp="1" noRot="1" noChangeAspect="1" noTextEdit="1"/>
          </p:cNvSpPr>
          <p:nvPr>
            <p:ph type="sldImg"/>
          </p:nvPr>
        </p:nvSpPr>
        <p:spPr bwMode="auto">
          <a:noFill/>
          <a:ln>
            <a:solidFill>
              <a:srgbClr val="000000"/>
            </a:solidFill>
            <a:miter lim="800000"/>
            <a:headEnd/>
            <a:tailEnd/>
          </a:ln>
        </p:spPr>
      </p:sp>
      <p:sp>
        <p:nvSpPr>
          <p:cNvPr id="50179" name="Piezīmju vietturi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lv-LV" altLang="lv-LV" dirty="0" smtClean="0"/>
              <a:t>Projekta budžeta sadaļa sastāv no izvēlnēm, kuras pieteicējs aizpilda </a:t>
            </a:r>
            <a:r>
              <a:rPr lang="lv-LV" altLang="lv-LV" b="1" dirty="0" smtClean="0"/>
              <a:t>saistībā ar projekta mērķiem un saturu!!!</a:t>
            </a:r>
          </a:p>
          <a:p>
            <a:pPr eaLnBrk="1" hangingPunct="1">
              <a:spcBef>
                <a:spcPct val="0"/>
              </a:spcBef>
            </a:pPr>
            <a:r>
              <a:rPr lang="lv-LV" altLang="lv-LV" dirty="0" smtClean="0"/>
              <a:t>Uz sadarbību/procesu vērstiem projektiem var būt tikai 2 vai 3 budžeta kategorijas </a:t>
            </a:r>
            <a:r>
              <a:rPr lang="lv-LV" altLang="lv-LV" b="1" dirty="0" smtClean="0"/>
              <a:t>H.1. Projekta vadība un īstenošana , H.2.Starptautiskās projekta sanāksmes  un/vai H.5. Starptautiskās mācību mobilitātes </a:t>
            </a:r>
          </a:p>
          <a:p>
            <a:pPr eaLnBrk="1" hangingPunct="1">
              <a:spcBef>
                <a:spcPct val="0"/>
              </a:spcBef>
            </a:pPr>
            <a:r>
              <a:rPr lang="lv-LV" altLang="lv-LV" dirty="0" smtClean="0"/>
              <a:t>Maksimums 150 000 EUR gadā</a:t>
            </a:r>
          </a:p>
          <a:p>
            <a:pPr eaLnBrk="1" hangingPunct="1">
              <a:spcBef>
                <a:spcPct val="0"/>
              </a:spcBef>
            </a:pPr>
            <a:endParaRPr lang="lv-LV" altLang="lv-LV" dirty="0" smtClean="0"/>
          </a:p>
        </p:txBody>
      </p:sp>
      <p:sp>
        <p:nvSpPr>
          <p:cNvPr id="50180" name="Slaida numura vietturis 3"/>
          <p:cNvSpPr>
            <a:spLocks noGrp="1"/>
          </p:cNvSpPr>
          <p:nvPr>
            <p:ph type="sldNum" sz="quarter" idx="5"/>
          </p:nvPr>
        </p:nvSpPr>
        <p:spPr bwMode="auto">
          <a:noFill/>
          <a:ln>
            <a:miter lim="800000"/>
            <a:headEnd/>
            <a:tailEnd/>
          </a:ln>
        </p:spPr>
        <p:txBody>
          <a:bodyPr/>
          <a:lstStyle/>
          <a:p>
            <a:fld id="{F6F552B8-4CD9-44BD-961E-14128ECAE7A3}" type="slidenum">
              <a:rPr lang="lv-LV" altLang="lv-LV" smtClean="0"/>
              <a:pPr/>
              <a:t>16</a:t>
            </a:fld>
            <a:endParaRPr lang="lv-LV" altLang="lv-LV"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pPr>
              <a:defRPr/>
            </a:pPr>
            <a:fld id="{DA482AB9-23A5-413A-BECA-A49E4E0EE694}" type="slidenum">
              <a:rPr lang="lv-LV" smtClean="0"/>
              <a:pPr>
                <a:defRPr/>
              </a:pPr>
              <a:t>17</a:t>
            </a:fld>
            <a:endParaRPr lang="lv-LV"/>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pPr>
              <a:defRPr/>
            </a:pPr>
            <a:fld id="{DA482AB9-23A5-413A-BECA-A49E4E0EE694}" type="slidenum">
              <a:rPr lang="lv-LV" smtClean="0"/>
              <a:pPr>
                <a:defRPr/>
              </a:pPr>
              <a:t>18</a:t>
            </a:fld>
            <a:endParaRPr lang="lv-LV"/>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aida attēla vietturis 1"/>
          <p:cNvSpPr>
            <a:spLocks noGrp="1" noRot="1" noChangeAspect="1" noTextEdit="1"/>
          </p:cNvSpPr>
          <p:nvPr>
            <p:ph type="sldImg"/>
          </p:nvPr>
        </p:nvSpPr>
        <p:spPr bwMode="auto">
          <a:noFill/>
          <a:ln>
            <a:solidFill>
              <a:srgbClr val="000000"/>
            </a:solidFill>
            <a:miter lim="800000"/>
            <a:headEnd/>
            <a:tailEnd/>
          </a:ln>
        </p:spPr>
      </p:sp>
      <p:sp>
        <p:nvSpPr>
          <p:cNvPr id="51203" name="Piezīmju vietturi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altLang="lv-LV" smtClean="0"/>
          </a:p>
        </p:txBody>
      </p:sp>
      <p:sp>
        <p:nvSpPr>
          <p:cNvPr id="51204" name="Slaida numura vietturis 3"/>
          <p:cNvSpPr>
            <a:spLocks noGrp="1"/>
          </p:cNvSpPr>
          <p:nvPr>
            <p:ph type="sldNum" sz="quarter" idx="5"/>
          </p:nvPr>
        </p:nvSpPr>
        <p:spPr bwMode="auto">
          <a:noFill/>
          <a:ln>
            <a:miter lim="800000"/>
            <a:headEnd/>
            <a:tailEnd/>
          </a:ln>
        </p:spPr>
        <p:txBody>
          <a:bodyPr/>
          <a:lstStyle/>
          <a:p>
            <a:fld id="{D32B6C73-78EF-4281-887D-F358B371760F}" type="slidenum">
              <a:rPr lang="lv-LV" altLang="lv-LV" smtClean="0"/>
              <a:pPr/>
              <a:t>19</a:t>
            </a:fld>
            <a:endParaRPr lang="lv-LV" altLang="lv-LV"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ida attēla vietturis 1"/>
          <p:cNvSpPr>
            <a:spLocks noGrp="1" noRot="1" noChangeAspect="1" noTextEdit="1"/>
          </p:cNvSpPr>
          <p:nvPr>
            <p:ph type="sldImg"/>
          </p:nvPr>
        </p:nvSpPr>
        <p:spPr bwMode="auto">
          <a:noFill/>
          <a:ln>
            <a:solidFill>
              <a:srgbClr val="000000"/>
            </a:solidFill>
            <a:miter lim="800000"/>
            <a:headEnd/>
            <a:tailEnd/>
          </a:ln>
        </p:spPr>
      </p:sp>
      <p:sp>
        <p:nvSpPr>
          <p:cNvPr id="52227" name="Piezīmju vietturi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altLang="lv-LV" dirty="0" smtClean="0"/>
          </a:p>
        </p:txBody>
      </p:sp>
      <p:sp>
        <p:nvSpPr>
          <p:cNvPr id="52228" name="Slaida numura vietturis 3"/>
          <p:cNvSpPr>
            <a:spLocks noGrp="1"/>
          </p:cNvSpPr>
          <p:nvPr>
            <p:ph type="sldNum" sz="quarter" idx="5"/>
          </p:nvPr>
        </p:nvSpPr>
        <p:spPr bwMode="auto">
          <a:noFill/>
          <a:ln>
            <a:miter lim="800000"/>
            <a:headEnd/>
            <a:tailEnd/>
          </a:ln>
        </p:spPr>
        <p:txBody>
          <a:bodyPr/>
          <a:lstStyle/>
          <a:p>
            <a:fld id="{D5B165FB-7E7F-4BCB-A438-C3E42AC57601}" type="slidenum">
              <a:rPr lang="lv-LV" altLang="lv-LV" smtClean="0"/>
              <a:pPr/>
              <a:t>20</a:t>
            </a:fld>
            <a:endParaRPr lang="lv-LV" altLang="lv-LV"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v-LV" altLang="lv-LV" smtClean="0"/>
          </a:p>
        </p:txBody>
      </p:sp>
      <p:sp>
        <p:nvSpPr>
          <p:cNvPr id="37892" name="Slide Number Placeholder 3"/>
          <p:cNvSpPr>
            <a:spLocks noGrp="1"/>
          </p:cNvSpPr>
          <p:nvPr>
            <p:ph type="sldNum" sz="quarter" idx="5"/>
          </p:nvPr>
        </p:nvSpPr>
        <p:spPr bwMode="auto">
          <a:noFill/>
          <a:ln>
            <a:miter lim="800000"/>
            <a:headEnd/>
            <a:tailEnd/>
          </a:ln>
        </p:spPr>
        <p:txBody>
          <a:bodyPr/>
          <a:lstStyle/>
          <a:p>
            <a:fld id="{C6395E1E-8321-4757-AFD7-C8DB3D959383}" type="slidenum">
              <a:rPr lang="lv-LV" altLang="lv-LV" smtClean="0"/>
              <a:pPr/>
              <a:t>2</a:t>
            </a:fld>
            <a:endParaRPr lang="lv-LV" altLang="lv-LV"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aida attēla vietturis 1"/>
          <p:cNvSpPr>
            <a:spLocks noGrp="1" noRot="1" noChangeAspect="1" noTextEdit="1"/>
          </p:cNvSpPr>
          <p:nvPr>
            <p:ph type="sldImg"/>
          </p:nvPr>
        </p:nvSpPr>
        <p:spPr bwMode="auto">
          <a:noFill/>
          <a:ln>
            <a:solidFill>
              <a:srgbClr val="000000"/>
            </a:solidFill>
            <a:miter lim="800000"/>
            <a:headEnd/>
            <a:tailEnd/>
          </a:ln>
        </p:spPr>
      </p:sp>
      <p:sp>
        <p:nvSpPr>
          <p:cNvPr id="53251" name="Piezīmju vietturi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altLang="lv-LV" smtClean="0"/>
          </a:p>
        </p:txBody>
      </p:sp>
      <p:sp>
        <p:nvSpPr>
          <p:cNvPr id="53252" name="Slaida numura vietturis 3"/>
          <p:cNvSpPr>
            <a:spLocks noGrp="1"/>
          </p:cNvSpPr>
          <p:nvPr>
            <p:ph type="sldNum" sz="quarter" idx="5"/>
          </p:nvPr>
        </p:nvSpPr>
        <p:spPr bwMode="auto">
          <a:noFill/>
          <a:ln>
            <a:miter lim="800000"/>
            <a:headEnd/>
            <a:tailEnd/>
          </a:ln>
        </p:spPr>
        <p:txBody>
          <a:bodyPr/>
          <a:lstStyle/>
          <a:p>
            <a:fld id="{DDBF9E85-C056-435F-855A-05449ACA8AAB}" type="slidenum">
              <a:rPr lang="lv-LV" altLang="lv-LV" smtClean="0"/>
              <a:pPr/>
              <a:t>21</a:t>
            </a:fld>
            <a:endParaRPr lang="lv-LV" altLang="lv-LV"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aida attēla vietturis 1"/>
          <p:cNvSpPr>
            <a:spLocks noGrp="1" noRot="1" noChangeAspect="1" noTextEdit="1"/>
          </p:cNvSpPr>
          <p:nvPr>
            <p:ph type="sldImg"/>
          </p:nvPr>
        </p:nvSpPr>
        <p:spPr bwMode="auto">
          <a:noFill/>
          <a:ln>
            <a:solidFill>
              <a:srgbClr val="000000"/>
            </a:solidFill>
            <a:miter lim="800000"/>
            <a:headEnd/>
            <a:tailEnd/>
          </a:ln>
        </p:spPr>
      </p:sp>
      <p:sp>
        <p:nvSpPr>
          <p:cNvPr id="54275" name="Piezīmju vietturi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altLang="lv-LV" smtClean="0"/>
          </a:p>
        </p:txBody>
      </p:sp>
      <p:sp>
        <p:nvSpPr>
          <p:cNvPr id="54276" name="Slaida numura vietturis 3"/>
          <p:cNvSpPr>
            <a:spLocks noGrp="1"/>
          </p:cNvSpPr>
          <p:nvPr>
            <p:ph type="sldNum" sz="quarter" idx="5"/>
          </p:nvPr>
        </p:nvSpPr>
        <p:spPr bwMode="auto">
          <a:noFill/>
          <a:ln>
            <a:miter lim="800000"/>
            <a:headEnd/>
            <a:tailEnd/>
          </a:ln>
        </p:spPr>
        <p:txBody>
          <a:bodyPr/>
          <a:lstStyle/>
          <a:p>
            <a:fld id="{22A384B7-32B1-4F15-AC0F-2D22AB5D8D98}" type="slidenum">
              <a:rPr lang="lv-LV" altLang="lv-LV" smtClean="0"/>
              <a:pPr/>
              <a:t>23</a:t>
            </a:fld>
            <a:endParaRPr lang="lv-LV" altLang="lv-LV"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eaLnBrk="1" fontAlgn="auto" hangingPunct="1">
              <a:spcBef>
                <a:spcPts val="0"/>
              </a:spcBef>
              <a:spcAft>
                <a:spcPts val="0"/>
              </a:spcAft>
              <a:defRPr/>
            </a:pPr>
            <a:endParaRPr lang="lv-LV" dirty="0" smtClean="0"/>
          </a:p>
          <a:p>
            <a:pPr eaLnBrk="1" fontAlgn="auto" hangingPunct="1">
              <a:spcBef>
                <a:spcPts val="0"/>
              </a:spcBef>
              <a:spcAft>
                <a:spcPts val="0"/>
              </a:spcAft>
              <a:defRPr/>
            </a:pPr>
            <a:endParaRPr lang="lv-LV" dirty="0" smtClean="0"/>
          </a:p>
          <a:p>
            <a:pPr marL="228600" indent="-228600" eaLnBrk="1" fontAlgn="auto" hangingPunct="1">
              <a:spcBef>
                <a:spcPts val="0"/>
              </a:spcBef>
              <a:spcAft>
                <a:spcPts val="0"/>
              </a:spcAft>
              <a:buFontTx/>
              <a:buAutoNum type="arabicParenR"/>
              <a:defRPr/>
            </a:pPr>
            <a:endParaRPr lang="lv-LV" dirty="0"/>
          </a:p>
        </p:txBody>
      </p:sp>
      <p:sp>
        <p:nvSpPr>
          <p:cNvPr id="55300" name="Slide Number Placeholder 3"/>
          <p:cNvSpPr>
            <a:spLocks noGrp="1"/>
          </p:cNvSpPr>
          <p:nvPr>
            <p:ph type="sldNum" sz="quarter" idx="5"/>
          </p:nvPr>
        </p:nvSpPr>
        <p:spPr bwMode="auto">
          <a:noFill/>
          <a:ln>
            <a:miter lim="800000"/>
            <a:headEnd/>
            <a:tailEnd/>
          </a:ln>
        </p:spPr>
        <p:txBody>
          <a:bodyPr/>
          <a:lstStyle/>
          <a:p>
            <a:fld id="{A0B21C9C-7467-4529-960E-599B020A9913}" type="slidenum">
              <a:rPr lang="lv-LV" altLang="lv-LV" smtClean="0"/>
              <a:pPr/>
              <a:t>24</a:t>
            </a:fld>
            <a:endParaRPr lang="lv-LV" altLang="lv-LV"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v-LV" altLang="lv-LV" dirty="0" smtClean="0"/>
          </a:p>
        </p:txBody>
      </p:sp>
      <p:sp>
        <p:nvSpPr>
          <p:cNvPr id="56324" name="Slide Number Placeholder 3"/>
          <p:cNvSpPr>
            <a:spLocks noGrp="1"/>
          </p:cNvSpPr>
          <p:nvPr>
            <p:ph type="sldNum" sz="quarter" idx="5"/>
          </p:nvPr>
        </p:nvSpPr>
        <p:spPr bwMode="auto">
          <a:noFill/>
          <a:ln>
            <a:miter lim="800000"/>
            <a:headEnd/>
            <a:tailEnd/>
          </a:ln>
        </p:spPr>
        <p:txBody>
          <a:bodyPr/>
          <a:lstStyle/>
          <a:p>
            <a:fld id="{8CEC76C8-B558-44AC-9AB6-FC8910C97C06}" type="slidenum">
              <a:rPr lang="lv-LV" altLang="lv-LV" smtClean="0"/>
              <a:pPr/>
              <a:t>25</a:t>
            </a:fld>
            <a:endParaRPr lang="lv-LV" altLang="lv-LV"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aida attēla vietturis 1"/>
          <p:cNvSpPr>
            <a:spLocks noGrp="1" noRot="1" noChangeAspect="1" noTextEdit="1"/>
          </p:cNvSpPr>
          <p:nvPr>
            <p:ph type="sldImg"/>
          </p:nvPr>
        </p:nvSpPr>
        <p:spPr bwMode="auto">
          <a:noFill/>
          <a:ln>
            <a:solidFill>
              <a:srgbClr val="000000"/>
            </a:solidFill>
            <a:miter lim="800000"/>
            <a:headEnd/>
            <a:tailEnd/>
          </a:ln>
        </p:spPr>
      </p:sp>
      <p:sp>
        <p:nvSpPr>
          <p:cNvPr id="57347" name="Piezīmju vietturi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altLang="lv-LV" smtClean="0"/>
          </a:p>
        </p:txBody>
      </p:sp>
      <p:sp>
        <p:nvSpPr>
          <p:cNvPr id="57348" name="Slaida numura vietturis 3"/>
          <p:cNvSpPr>
            <a:spLocks noGrp="1"/>
          </p:cNvSpPr>
          <p:nvPr>
            <p:ph type="sldNum" sz="quarter" idx="5"/>
          </p:nvPr>
        </p:nvSpPr>
        <p:spPr bwMode="auto">
          <a:noFill/>
          <a:ln>
            <a:miter lim="800000"/>
            <a:headEnd/>
            <a:tailEnd/>
          </a:ln>
        </p:spPr>
        <p:txBody>
          <a:bodyPr/>
          <a:lstStyle/>
          <a:p>
            <a:fld id="{ED150871-B4C9-4BFA-A7F9-DE5C0D81FAC4}" type="slidenum">
              <a:rPr lang="lv-LV" altLang="lv-LV" smtClean="0"/>
              <a:pPr/>
              <a:t>26</a:t>
            </a:fld>
            <a:endParaRPr lang="lv-LV" altLang="lv-LV"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aida attēla vietturis 1"/>
          <p:cNvSpPr>
            <a:spLocks noGrp="1" noRot="1" noChangeAspect="1" noTextEdit="1"/>
          </p:cNvSpPr>
          <p:nvPr>
            <p:ph type="sldImg"/>
          </p:nvPr>
        </p:nvSpPr>
        <p:spPr bwMode="auto">
          <a:noFill/>
          <a:ln>
            <a:solidFill>
              <a:srgbClr val="000000"/>
            </a:solidFill>
            <a:miter lim="800000"/>
            <a:headEnd/>
            <a:tailEnd/>
          </a:ln>
        </p:spPr>
      </p:sp>
      <p:sp>
        <p:nvSpPr>
          <p:cNvPr id="58371" name="Piezīmju vietturi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altLang="lv-LV" smtClean="0"/>
          </a:p>
        </p:txBody>
      </p:sp>
      <p:sp>
        <p:nvSpPr>
          <p:cNvPr id="58372" name="Slaida numura vietturis 3"/>
          <p:cNvSpPr>
            <a:spLocks noGrp="1"/>
          </p:cNvSpPr>
          <p:nvPr>
            <p:ph type="sldNum" sz="quarter" idx="5"/>
          </p:nvPr>
        </p:nvSpPr>
        <p:spPr bwMode="auto">
          <a:noFill/>
          <a:ln>
            <a:miter lim="800000"/>
            <a:headEnd/>
            <a:tailEnd/>
          </a:ln>
        </p:spPr>
        <p:txBody>
          <a:bodyPr/>
          <a:lstStyle/>
          <a:p>
            <a:fld id="{B95E23D8-ABED-4071-A2EB-0B49534EAD70}" type="slidenum">
              <a:rPr lang="lv-LV" altLang="lv-LV" smtClean="0"/>
              <a:pPr/>
              <a:t>27</a:t>
            </a:fld>
            <a:endParaRPr lang="lv-LV" altLang="lv-LV"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ida attēla vietturis 1"/>
          <p:cNvSpPr>
            <a:spLocks noGrp="1" noRot="1" noChangeAspect="1" noTextEdit="1"/>
          </p:cNvSpPr>
          <p:nvPr>
            <p:ph type="sldImg"/>
          </p:nvPr>
        </p:nvSpPr>
        <p:spPr bwMode="auto">
          <a:noFill/>
          <a:ln>
            <a:solidFill>
              <a:srgbClr val="000000"/>
            </a:solidFill>
            <a:miter lim="800000"/>
            <a:headEnd/>
            <a:tailEnd/>
          </a:ln>
        </p:spPr>
      </p:sp>
      <p:sp>
        <p:nvSpPr>
          <p:cNvPr id="59395" name="Piezīmju vietturi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altLang="lv-LV" smtClean="0"/>
          </a:p>
        </p:txBody>
      </p:sp>
      <p:sp>
        <p:nvSpPr>
          <p:cNvPr id="59396" name="Slaida numura vietturis 3"/>
          <p:cNvSpPr>
            <a:spLocks noGrp="1"/>
          </p:cNvSpPr>
          <p:nvPr>
            <p:ph type="sldNum" sz="quarter" idx="5"/>
          </p:nvPr>
        </p:nvSpPr>
        <p:spPr bwMode="auto">
          <a:noFill/>
          <a:ln>
            <a:miter lim="800000"/>
            <a:headEnd/>
            <a:tailEnd/>
          </a:ln>
        </p:spPr>
        <p:txBody>
          <a:bodyPr/>
          <a:lstStyle/>
          <a:p>
            <a:fld id="{C2142181-D355-49C5-BA43-42D0346B9A88}" type="slidenum">
              <a:rPr lang="lv-LV" altLang="lv-LV" smtClean="0"/>
              <a:pPr/>
              <a:t>28</a:t>
            </a:fld>
            <a:endParaRPr lang="lv-LV" altLang="lv-LV"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altLang="lv-LV" smtClean="0"/>
          </a:p>
        </p:txBody>
      </p:sp>
      <p:sp>
        <p:nvSpPr>
          <p:cNvPr id="60420" name="Slide Number Placeholder 3"/>
          <p:cNvSpPr>
            <a:spLocks noGrp="1"/>
          </p:cNvSpPr>
          <p:nvPr>
            <p:ph type="sldNum" sz="quarter" idx="5"/>
          </p:nvPr>
        </p:nvSpPr>
        <p:spPr bwMode="auto">
          <a:noFill/>
          <a:ln>
            <a:miter lim="800000"/>
            <a:headEnd/>
            <a:tailEnd/>
          </a:ln>
        </p:spPr>
        <p:txBody>
          <a:bodyPr/>
          <a:lstStyle/>
          <a:p>
            <a:fld id="{63EFDCF8-8091-491A-8B18-575134290B82}" type="slidenum">
              <a:rPr lang="lv-LV" altLang="lv-LV" smtClean="0"/>
              <a:pPr/>
              <a:t>29</a:t>
            </a:fld>
            <a:endParaRPr lang="lv-LV" altLang="lv-LV"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lv-LV" altLang="lv-LV" dirty="0" smtClean="0"/>
              <a:t>    </a:t>
            </a:r>
          </a:p>
        </p:txBody>
      </p:sp>
      <p:sp>
        <p:nvSpPr>
          <p:cNvPr id="38916" name="Slide Number Placeholder 3"/>
          <p:cNvSpPr>
            <a:spLocks noGrp="1"/>
          </p:cNvSpPr>
          <p:nvPr>
            <p:ph type="sldNum" sz="quarter" idx="5"/>
          </p:nvPr>
        </p:nvSpPr>
        <p:spPr bwMode="auto">
          <a:noFill/>
          <a:ln>
            <a:miter lim="800000"/>
            <a:headEnd/>
            <a:tailEnd/>
          </a:ln>
        </p:spPr>
        <p:txBody>
          <a:bodyPr/>
          <a:lstStyle/>
          <a:p>
            <a:fld id="{64EB1884-EADF-4649-A4A5-2E8A6A28E7D9}" type="slidenum">
              <a:rPr lang="lv-LV" altLang="lv-LV" smtClean="0"/>
              <a:pPr/>
              <a:t>4</a:t>
            </a:fld>
            <a:endParaRPr lang="lv-LV" altLang="lv-LV"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lv-LV" altLang="lv-LV" dirty="0" smtClean="0"/>
              <a:t>Uzbraucot uz katru no laukiem veidlapā ar kursoru, tiek norādīts maksimālais zīmju skaits.</a:t>
            </a:r>
          </a:p>
          <a:p>
            <a:pPr marL="0" marR="0" indent="0" algn="l" defTabSz="914400" rtl="0" eaLnBrk="1" fontAlgn="base" latinLnBrk="0" hangingPunct="1">
              <a:lnSpc>
                <a:spcPct val="100000"/>
              </a:lnSpc>
              <a:spcBef>
                <a:spcPct val="0"/>
              </a:spcBef>
              <a:spcAft>
                <a:spcPct val="0"/>
              </a:spcAft>
              <a:buClrTx/>
              <a:buSzTx/>
              <a:buFontTx/>
              <a:buNone/>
              <a:tabLst/>
              <a:defRPr/>
            </a:pPr>
            <a:r>
              <a:rPr lang="lv-LV" altLang="lv-LV" dirty="0" smtClean="0"/>
              <a:t>Pildot veidlapu, jābūt interneta pieslēgumam.</a:t>
            </a:r>
            <a:endParaRPr lang="lv-LV" altLang="lv-LV" smtClean="0"/>
          </a:p>
          <a:p>
            <a:pPr eaLnBrk="1" hangingPunct="1">
              <a:spcBef>
                <a:spcPct val="0"/>
              </a:spcBef>
            </a:pPr>
            <a:endParaRPr lang="lv-LV" altLang="lv-LV" dirty="0" smtClean="0"/>
          </a:p>
        </p:txBody>
      </p:sp>
      <p:sp>
        <p:nvSpPr>
          <p:cNvPr id="39940" name="Slide Number Placeholder 3"/>
          <p:cNvSpPr>
            <a:spLocks noGrp="1"/>
          </p:cNvSpPr>
          <p:nvPr>
            <p:ph type="sldNum" sz="quarter" idx="5"/>
          </p:nvPr>
        </p:nvSpPr>
        <p:spPr bwMode="auto">
          <a:noFill/>
          <a:ln>
            <a:miter lim="800000"/>
            <a:headEnd/>
            <a:tailEnd/>
          </a:ln>
        </p:spPr>
        <p:txBody>
          <a:bodyPr/>
          <a:lstStyle/>
          <a:p>
            <a:fld id="{83908118-435B-473A-98E2-0AA84BE4C0D5}" type="slidenum">
              <a:rPr lang="lv-LV" altLang="lv-LV" smtClean="0"/>
              <a:pPr/>
              <a:t>5</a:t>
            </a:fld>
            <a:endParaRPr lang="lv-LV" altLang="lv-LV"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altLang="lv-LV" dirty="0" smtClean="0"/>
          </a:p>
          <a:p>
            <a:pPr eaLnBrk="1" hangingPunct="1">
              <a:spcBef>
                <a:spcPct val="0"/>
              </a:spcBef>
            </a:pPr>
            <a:endParaRPr lang="lv-LV" altLang="lv-LV" dirty="0" smtClean="0"/>
          </a:p>
          <a:p>
            <a:pPr eaLnBrk="1" hangingPunct="1">
              <a:spcBef>
                <a:spcPct val="0"/>
              </a:spcBef>
            </a:pPr>
            <a:endParaRPr lang="lv-LV" altLang="lv-LV" dirty="0" smtClean="0"/>
          </a:p>
        </p:txBody>
      </p:sp>
      <p:sp>
        <p:nvSpPr>
          <p:cNvPr id="40964" name="Slide Number Placeholder 3"/>
          <p:cNvSpPr>
            <a:spLocks noGrp="1"/>
          </p:cNvSpPr>
          <p:nvPr>
            <p:ph type="sldNum" sz="quarter" idx="5"/>
          </p:nvPr>
        </p:nvSpPr>
        <p:spPr bwMode="auto">
          <a:noFill/>
          <a:ln>
            <a:miter lim="800000"/>
            <a:headEnd/>
            <a:tailEnd/>
          </a:ln>
        </p:spPr>
        <p:txBody>
          <a:bodyPr/>
          <a:lstStyle/>
          <a:p>
            <a:fld id="{286FE4A1-D35E-4014-BDAB-216B097DDBA1}" type="slidenum">
              <a:rPr lang="lv-LV" altLang="lv-LV" smtClean="0"/>
              <a:pPr/>
              <a:t>6</a:t>
            </a:fld>
            <a:endParaRPr lang="lv-LV" altLang="lv-LV"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lv-LV" dirty="0" smtClean="0"/>
              <a:t>C sadaļa</a:t>
            </a:r>
          </a:p>
          <a:p>
            <a:pPr marL="228600" indent="-228600" eaLnBrk="1" fontAlgn="auto" hangingPunct="1">
              <a:spcBef>
                <a:spcPts val="0"/>
              </a:spcBef>
              <a:spcAft>
                <a:spcPts val="0"/>
              </a:spcAft>
              <a:buFontTx/>
              <a:buAutoNum type="arabicParenR"/>
              <a:defRPr/>
            </a:pPr>
            <a:r>
              <a:rPr lang="lv-LV" dirty="0" smtClean="0"/>
              <a:t>Informācija par </a:t>
            </a:r>
            <a:r>
              <a:rPr lang="lv-LV" dirty="0" err="1" smtClean="0"/>
              <a:t>pieteicējorganizāciju</a:t>
            </a:r>
            <a:r>
              <a:rPr lang="lv-LV" dirty="0" smtClean="0"/>
              <a:t>.</a:t>
            </a:r>
          </a:p>
          <a:p>
            <a:pPr marL="228600" indent="-228600" eaLnBrk="1" fontAlgn="auto" hangingPunct="1">
              <a:spcBef>
                <a:spcPts val="0"/>
              </a:spcBef>
              <a:spcAft>
                <a:spcPts val="0"/>
              </a:spcAft>
              <a:buFontTx/>
              <a:buAutoNum type="arabicParenR"/>
              <a:defRPr/>
            </a:pPr>
            <a:r>
              <a:rPr lang="lv-LV" dirty="0" smtClean="0"/>
              <a:t>Aktīvais lauks ir PIC numura ievadīšanai, kur jāievada PIC numurs (9 zīmes) un jāspiež </a:t>
            </a:r>
            <a:r>
              <a:rPr lang="lv-LV" dirty="0" err="1" smtClean="0"/>
              <a:t>check</a:t>
            </a:r>
            <a:r>
              <a:rPr lang="lv-LV" dirty="0" smtClean="0"/>
              <a:t> PIC, tad pēc numura tiks sameklēta jūsu organizācija un automātiski sapildīsies nepieciešamā informācija un tā, kas norādīta URF sistēmā</a:t>
            </a:r>
          </a:p>
          <a:p>
            <a:pPr marL="228600" indent="-228600" eaLnBrk="1" fontAlgn="auto" hangingPunct="1">
              <a:spcBef>
                <a:spcPts val="0"/>
              </a:spcBef>
              <a:spcAft>
                <a:spcPts val="0"/>
              </a:spcAft>
              <a:buFontTx/>
              <a:buAutoNum type="arabicParenR"/>
              <a:defRPr/>
            </a:pPr>
            <a:r>
              <a:rPr lang="lv-LV" dirty="0" smtClean="0"/>
              <a:t>C.1.2 – informācija par pieteicēja organizāciju. Jāsniedz īss organizācijas apraksts, jāapraksta organizācijas pieredze aktivitātes saistībā ar plānotajām darbībām un projekta pieteikumu. Jāsniedz informācija par darbinieku/ personāla pieredzi saistībā ar šo projekta pieteikumu. </a:t>
            </a:r>
          </a:p>
          <a:p>
            <a:pPr marL="228600" indent="-228600" eaLnBrk="1" fontAlgn="auto" hangingPunct="1">
              <a:spcBef>
                <a:spcPts val="0"/>
              </a:spcBef>
              <a:spcAft>
                <a:spcPts val="0"/>
              </a:spcAft>
              <a:buFontTx/>
              <a:buAutoNum type="arabicParenR"/>
              <a:defRPr/>
            </a:pPr>
            <a:r>
              <a:rPr lang="lv-LV" dirty="0" smtClean="0"/>
              <a:t>C.1.3 – informācija par </a:t>
            </a:r>
            <a:r>
              <a:rPr lang="lv-LV" dirty="0" err="1" smtClean="0"/>
              <a:t>paraksttiesīgo</a:t>
            </a:r>
            <a:r>
              <a:rPr lang="lv-LV" dirty="0" smtClean="0"/>
              <a:t> personu</a:t>
            </a:r>
          </a:p>
          <a:p>
            <a:pPr marL="228600" indent="-228600" eaLnBrk="1" fontAlgn="auto" hangingPunct="1">
              <a:spcBef>
                <a:spcPts val="0"/>
              </a:spcBef>
              <a:spcAft>
                <a:spcPts val="0"/>
              </a:spcAft>
              <a:buFontTx/>
              <a:buAutoNum type="arabicParenR"/>
              <a:defRPr/>
            </a:pPr>
            <a:r>
              <a:rPr lang="lv-LV" dirty="0" smtClean="0"/>
              <a:t>C.1.4 – informācija par kontaktpersonu. Kontaktpersona – tā persona, kas strādās arī pie projekta īstenošanas.</a:t>
            </a:r>
          </a:p>
          <a:p>
            <a:pPr marL="228600" indent="-228600" eaLnBrk="1" fontAlgn="auto" hangingPunct="1">
              <a:spcBef>
                <a:spcPts val="0"/>
              </a:spcBef>
              <a:spcAft>
                <a:spcPts val="0"/>
              </a:spcAft>
              <a:buFontTx/>
              <a:buAutoNum type="arabicParenR"/>
              <a:defRPr/>
            </a:pPr>
            <a:r>
              <a:rPr lang="lv-LV" dirty="0" smtClean="0"/>
              <a:t>Visa tā pati informācija jānorāda arī par partneriem. Arī partneriem ir jābūt reģistrētiem URF sistēmā un jābūt PIC kodiem.</a:t>
            </a:r>
          </a:p>
        </p:txBody>
      </p:sp>
      <p:sp>
        <p:nvSpPr>
          <p:cNvPr id="41988" name="Slide Number Placeholder 3"/>
          <p:cNvSpPr>
            <a:spLocks noGrp="1"/>
          </p:cNvSpPr>
          <p:nvPr>
            <p:ph type="sldNum" sz="quarter" idx="5"/>
          </p:nvPr>
        </p:nvSpPr>
        <p:spPr bwMode="auto">
          <a:noFill/>
          <a:ln>
            <a:miter lim="800000"/>
            <a:headEnd/>
            <a:tailEnd/>
          </a:ln>
        </p:spPr>
        <p:txBody>
          <a:bodyPr/>
          <a:lstStyle/>
          <a:p>
            <a:fld id="{14ED1387-10DF-4A52-B345-DA0435C63D40}" type="slidenum">
              <a:rPr lang="lv-LV" altLang="lv-LV" smtClean="0"/>
              <a:pPr/>
              <a:t>7</a:t>
            </a:fld>
            <a:endParaRPr lang="lv-LV" altLang="lv-LV"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extLst/>
        </p:spPr>
        <p:txBody>
          <a:bodyPr wrap="square" numCol="1" anchor="t" anchorCtr="0" compatLnSpc="1">
            <a:prstTxWarp prst="textNoShape">
              <a:avLst/>
            </a:prstTxWarp>
            <a:normAutofit lnSpcReduction="10000"/>
          </a:bodyPr>
          <a:lstStyle/>
          <a:p>
            <a:pPr marL="514350" indent="-514350" eaLnBrk="1" hangingPunct="1">
              <a:spcBef>
                <a:spcPts val="0"/>
              </a:spcBef>
              <a:buFontTx/>
              <a:buAutoNum type="arabicParenR"/>
              <a:defRPr/>
            </a:pPr>
            <a:r>
              <a:rPr lang="lv-LV" altLang="lv-LV" dirty="0" smtClean="0"/>
              <a:t>Kāpēc projekts ir nepieciešams, kādi ir projekta mērķi? Kādas problēmas/ jautājumus, vajadzības cerat atrisināt ar projekta palīdzību?</a:t>
            </a:r>
          </a:p>
          <a:p>
            <a:pPr marL="514350" indent="-514350" eaLnBrk="1" hangingPunct="1">
              <a:spcBef>
                <a:spcPts val="0"/>
              </a:spcBef>
              <a:buFontTx/>
              <a:buAutoNum type="arabicParenR"/>
              <a:defRPr/>
            </a:pPr>
            <a:r>
              <a:rPr lang="lv-LV" altLang="lv-LV" dirty="0" smtClean="0"/>
              <a:t>Kāds ir projekta inovatīvais aspekts? Vai šis projekts ir kāda cita jau īstenotā projekta turpinājums, vai šis projekts ir saistīts ar citiem jau īstenotajiem projektiem?</a:t>
            </a:r>
          </a:p>
          <a:p>
            <a:pPr marL="514350" indent="-514350" eaLnBrk="1" hangingPunct="1">
              <a:spcBef>
                <a:spcPts val="0"/>
              </a:spcBef>
              <a:buFontTx/>
              <a:buAutoNum type="arabicParenR"/>
              <a:defRPr/>
            </a:pPr>
            <a:r>
              <a:rPr lang="lv-LV" altLang="lv-LV" dirty="0" smtClean="0"/>
              <a:t>Kā ir izvēlēti projekta partneri, kā ir dibināta partnerība? Kādu pienesumu (zināšanas un kompetences, pieredzi) sniegs partneri projekta ietvaros? </a:t>
            </a:r>
          </a:p>
          <a:p>
            <a:pPr marL="514350" indent="-514350" eaLnBrk="1" hangingPunct="1">
              <a:spcBef>
                <a:spcPts val="0"/>
              </a:spcBef>
              <a:buFontTx/>
              <a:buAutoNum type="arabicParenR"/>
              <a:defRPr/>
            </a:pPr>
            <a:r>
              <a:rPr lang="lv-LV" altLang="lv-LV" dirty="0" smtClean="0"/>
              <a:t>Kā notiks komunicēšana ar partneriem? Partneru sanāksmju (</a:t>
            </a:r>
            <a:r>
              <a:rPr lang="lv-LV" altLang="lv-LV" i="1" dirty="0" err="1" smtClean="0"/>
              <a:t>Transnational</a:t>
            </a:r>
            <a:r>
              <a:rPr lang="lv-LV" altLang="lv-LV" i="1" dirty="0" smtClean="0"/>
              <a:t> </a:t>
            </a:r>
            <a:r>
              <a:rPr lang="lv-LV" altLang="lv-LV" i="1" dirty="0" err="1" smtClean="0"/>
              <a:t>project</a:t>
            </a:r>
            <a:r>
              <a:rPr lang="lv-LV" altLang="lv-LV" i="1" dirty="0" smtClean="0"/>
              <a:t> </a:t>
            </a:r>
            <a:r>
              <a:rPr lang="lv-LV" altLang="lv-LV" i="1" dirty="0" err="1" smtClean="0"/>
              <a:t>meetings</a:t>
            </a:r>
            <a:r>
              <a:rPr lang="lv-LV" altLang="lv-LV" dirty="0" smtClean="0"/>
              <a:t>) mērķu pamatojums (cik daudz, cik bieži?) = pamatojums pieprasītajam finansējumam budžeta kategorijā “</a:t>
            </a:r>
            <a:r>
              <a:rPr lang="lv-LV" altLang="lv-LV" i="1" dirty="0" err="1" smtClean="0"/>
              <a:t>Transnational</a:t>
            </a:r>
            <a:r>
              <a:rPr lang="lv-LV" altLang="lv-LV" i="1" dirty="0" smtClean="0"/>
              <a:t> </a:t>
            </a:r>
            <a:r>
              <a:rPr lang="lv-LV" altLang="lv-LV" i="1" dirty="0" err="1" smtClean="0"/>
              <a:t>project</a:t>
            </a:r>
            <a:r>
              <a:rPr lang="lv-LV" altLang="lv-LV" i="1" dirty="0" smtClean="0"/>
              <a:t> </a:t>
            </a:r>
            <a:r>
              <a:rPr lang="lv-LV" altLang="lv-LV" i="1" dirty="0" err="1" smtClean="0"/>
              <a:t>meetings</a:t>
            </a:r>
            <a:r>
              <a:rPr lang="lv-LV" altLang="lv-LV" i="1" dirty="0" smtClean="0"/>
              <a:t>”</a:t>
            </a:r>
            <a:endParaRPr lang="lv-LV" altLang="lv-LV" dirty="0" smtClean="0"/>
          </a:p>
          <a:p>
            <a:pPr marL="514350" indent="-514350" eaLnBrk="1" hangingPunct="1">
              <a:spcBef>
                <a:spcPts val="0"/>
              </a:spcBef>
              <a:buFontTx/>
              <a:buAutoNum type="arabicParenR"/>
              <a:defRPr/>
            </a:pPr>
            <a:r>
              <a:rPr lang="lv-LV" altLang="lv-LV" dirty="0" smtClean="0"/>
              <a:t>Tēmas, kuras skar projekts? Tēmām ir izvēļu saraksts, no kura var izvēlēties atbilstošāko. Ir iespējamas vairākas izvēles (ar+) Projekta saturu nepieciešams sasaistīt ar programmas un K2 aktivitātes prioritātēm. Informācija par prioritātēm izglītības sektorā – </a:t>
            </a:r>
            <a:r>
              <a:rPr lang="lv-LV" altLang="lv-LV" dirty="0" err="1" smtClean="0"/>
              <a:t>Erasmus</a:t>
            </a:r>
            <a:r>
              <a:rPr lang="lv-LV" altLang="lv-LV" dirty="0" smtClean="0"/>
              <a:t>+ programmas vadlīnijās 26.- 27. lpp.,  K2 aktivitātes prioritātes 95. lpp.</a:t>
            </a:r>
          </a:p>
          <a:p>
            <a:pPr marL="514350" indent="-514350" eaLnBrk="1" hangingPunct="1">
              <a:spcBef>
                <a:spcPts val="0"/>
              </a:spcBef>
              <a:buFontTx/>
              <a:buAutoNum type="arabicParenR"/>
              <a:defRPr/>
            </a:pPr>
            <a:r>
              <a:rPr lang="lv-LV" altLang="lv-LV" dirty="0" smtClean="0"/>
              <a:t>Kādi ir sagaidāmie rezultāti projekta īstenošanas laikā un pēc projekta noslēguma. Ir jāsniedz detalizēts plānoto rezultātu apraksts.</a:t>
            </a:r>
          </a:p>
          <a:p>
            <a:pPr marL="514350" indent="-514350" eaLnBrk="1" hangingPunct="1">
              <a:buFontTx/>
              <a:buAutoNum type="arabicParenR"/>
              <a:defRPr/>
            </a:pPr>
            <a:endParaRPr lang="lv-LV" altLang="lv-LV" dirty="0" smtClean="0"/>
          </a:p>
          <a:p>
            <a:pPr eaLnBrk="1" hangingPunct="1">
              <a:defRPr/>
            </a:pPr>
            <a:r>
              <a:rPr lang="lv-LV" altLang="lv-LV" b="1" dirty="0" smtClean="0"/>
              <a:t>KO VĒRTĒS EKSPERTI?</a:t>
            </a:r>
          </a:p>
          <a:p>
            <a:pPr marL="228600" indent="-228600" eaLnBrk="1" hangingPunct="1">
              <a:buFontTx/>
              <a:buAutoNum type="arabicParenR"/>
              <a:defRPr/>
            </a:pPr>
            <a:r>
              <a:rPr lang="lv-LV" altLang="lv-LV" dirty="0" smtClean="0"/>
              <a:t>Projekta pieteikumā ir skaidri sasaistīta un aprakstīta saikne starp projekta pieteikumu un politikas mērķiem. Tāpat arī projekta pieteikumi var skart transversālā prioritātes. </a:t>
            </a:r>
          </a:p>
          <a:p>
            <a:pPr marL="0" marR="0" indent="0" algn="l" defTabSz="914400" rtl="0" eaLnBrk="1" fontAlgn="base" latinLnBrk="0" hangingPunct="1">
              <a:lnSpc>
                <a:spcPct val="100000"/>
              </a:lnSpc>
              <a:spcBef>
                <a:spcPct val="30000"/>
              </a:spcBef>
              <a:spcAft>
                <a:spcPct val="0"/>
              </a:spcAft>
              <a:buClrTx/>
              <a:buSzTx/>
              <a:buFontTx/>
              <a:buNone/>
              <a:tabLst/>
              <a:defRPr/>
            </a:pPr>
            <a:r>
              <a:rPr lang="lv-LV" altLang="lv-LV" b="1" u="sng" dirty="0" smtClean="0"/>
              <a:t>VET</a:t>
            </a:r>
            <a:r>
              <a:rPr lang="lv-LV" altLang="lv-LV" u="sng" dirty="0" smtClean="0"/>
              <a:t> transversālās prioritātes </a:t>
            </a:r>
            <a:r>
              <a:rPr lang="lv-LV" altLang="lv-LV" dirty="0" smtClean="0"/>
              <a:t>– partnerība starp izglītību un nodarbinātību, pēc trešā kvalifikācija līmeņa programmu kvalifikāciju izstrāde atbilstoši EQF, EQAVET un ECVET principiem, uzsvars uz jomām, kurās ir prasmju trūkums, un kas saistās ar nacionālās politikas prioritātēm. </a:t>
            </a:r>
          </a:p>
          <a:p>
            <a:pPr marL="0" marR="0" indent="0" algn="l" defTabSz="914400" rtl="0" eaLnBrk="1" fontAlgn="base" latinLnBrk="0" hangingPunct="1">
              <a:lnSpc>
                <a:spcPct val="100000"/>
              </a:lnSpc>
              <a:spcBef>
                <a:spcPct val="30000"/>
              </a:spcBef>
              <a:spcAft>
                <a:spcPct val="0"/>
              </a:spcAft>
              <a:buClrTx/>
              <a:buSzTx/>
              <a:buFontTx/>
              <a:buNone/>
              <a:tabLst/>
              <a:defRPr/>
            </a:pPr>
            <a:r>
              <a:rPr lang="lv-LV" altLang="lv-LV" b="1" u="sng" dirty="0" smtClean="0"/>
              <a:t>AE</a:t>
            </a:r>
            <a:r>
              <a:rPr lang="lv-LV" altLang="lv-LV" u="sng" dirty="0" smtClean="0"/>
              <a:t> transversālās prioritātes </a:t>
            </a:r>
            <a:r>
              <a:rPr lang="lv-LV" altLang="lv-LV" dirty="0" smtClean="0"/>
              <a:t>– jaunas iniciatīvas pieaugušo izglītībā, informācijas izplatīšana par mūžizglītības pakalpojumiem, mācību pakalpojumi atbilstoši izglītojamo vajadzībām.</a:t>
            </a:r>
          </a:p>
          <a:p>
            <a:pPr eaLnBrk="1" hangingPunct="1">
              <a:defRPr/>
            </a:pPr>
            <a:r>
              <a:rPr lang="lv-LV" altLang="lv-LV" dirty="0" smtClean="0"/>
              <a:t>2) Projekta mērķi ir skaidri aprakstīti, un tos var sasniegt izveidotā partnerība. Ir skaidri definētas mērķa grupu vajadzības, un kā tās tiks sasniegtas. Ir skaidri norādīta veiktā analīze, vajadzību izpēte, kas pamato projekta nepieciešamību.</a:t>
            </a:r>
          </a:p>
          <a:p>
            <a:pPr eaLnBrk="1" hangingPunct="1">
              <a:defRPr/>
            </a:pPr>
            <a:r>
              <a:rPr lang="lv-LV" altLang="lv-LV" dirty="0" smtClean="0"/>
              <a:t>3)</a:t>
            </a:r>
            <a:r>
              <a:rPr lang="lv-LV" altLang="lv-LV" baseline="0" dirty="0" smtClean="0"/>
              <a:t> </a:t>
            </a:r>
            <a:r>
              <a:rPr lang="lv-LV" altLang="lv-LV" dirty="0" smtClean="0"/>
              <a:t>Projekta rezultāti būs inovatīvi, vai tiks izmantotas inovatīvas darba metodes, lai izveidotu nozīmīgu rezultātu – mācību iespējas, prasmju attīstība, informācijas pieejamība, mācību rezultātu atzīšana. Ja projekta pieteikums balstās uz eksistējošām inovācijām vai citu projektu rezultātiem, ir jāpamato kāda pievienotā inovatīvā vērtība tiks iegūta šoreiz – jaunas mērķa grupas, ekonomiskie sektori, reģioni.</a:t>
            </a:r>
          </a:p>
          <a:p>
            <a:pPr marL="0" marR="0" indent="0" algn="l" defTabSz="914400" rtl="0" eaLnBrk="1" fontAlgn="base" latinLnBrk="0" hangingPunct="1">
              <a:lnSpc>
                <a:spcPct val="100000"/>
              </a:lnSpc>
              <a:spcBef>
                <a:spcPct val="30000"/>
              </a:spcBef>
              <a:spcAft>
                <a:spcPct val="0"/>
              </a:spcAft>
              <a:buClrTx/>
              <a:buSzTx/>
              <a:buFontTx/>
              <a:buNone/>
              <a:tabLst/>
              <a:defRPr/>
            </a:pPr>
            <a:r>
              <a:rPr lang="lv-LV" altLang="lv-LV" dirty="0" smtClean="0"/>
              <a:t>4) Ja iepriekšējā projekta rezultāta veidotājs projektā nepiedalās, tad jāskaidro attiecības starp izstrādātāju un jauno partnerību, kā tiek respektētas izstrādātāja tiesības.</a:t>
            </a:r>
          </a:p>
          <a:p>
            <a:pPr marL="228600" marR="0" indent="-228600" algn="l" defTabSz="914400" rtl="0" eaLnBrk="1" fontAlgn="base" latinLnBrk="0" hangingPunct="1">
              <a:lnSpc>
                <a:spcPct val="100000"/>
              </a:lnSpc>
              <a:spcBef>
                <a:spcPct val="30000"/>
              </a:spcBef>
              <a:spcAft>
                <a:spcPct val="0"/>
              </a:spcAft>
              <a:buClrTx/>
              <a:buSzTx/>
              <a:buFontTx/>
              <a:buNone/>
              <a:tabLst/>
              <a:defRPr/>
            </a:pPr>
            <a:r>
              <a:rPr lang="lv-LV" altLang="lv-LV" dirty="0" smtClean="0"/>
              <a:t>5) Partnerorganizācijām ir atbilstošas prasmes un zināšanas, lai īstenotu projektu profesionāli, efektīvi un lietderīgi. Projekta pieteikumā ir detalizēti un precīzi norādītas katra partnera prasmes, pieredze, ekspertīze.</a:t>
            </a:r>
          </a:p>
          <a:p>
            <a:pPr marL="228600" marR="0" indent="-228600" algn="l" defTabSz="914400" rtl="0" eaLnBrk="1" fontAlgn="base" latinLnBrk="0" hangingPunct="1">
              <a:lnSpc>
                <a:spcPct val="100000"/>
              </a:lnSpc>
              <a:spcBef>
                <a:spcPct val="30000"/>
              </a:spcBef>
              <a:spcAft>
                <a:spcPct val="0"/>
              </a:spcAft>
              <a:buClrTx/>
              <a:buSzTx/>
              <a:buFontTx/>
              <a:buNone/>
              <a:tabLst/>
              <a:defRPr/>
            </a:pPr>
            <a:r>
              <a:rPr lang="lv-LV" altLang="lv-LV" dirty="0" smtClean="0"/>
              <a:t>6) Partnervalstu iesaiste – tikai īpašos gadījumos. Ja nav sniegts atbilstošs pierādījums/pamatojums, tad viss projekts tiek noraidīts.</a:t>
            </a:r>
          </a:p>
          <a:p>
            <a:pPr marL="228600" indent="-228600" eaLnBrk="1" hangingPunct="1">
              <a:buFontTx/>
              <a:buNone/>
              <a:defRPr/>
            </a:pPr>
            <a:r>
              <a:rPr lang="lv-LV" altLang="lv-LV" dirty="0" smtClean="0"/>
              <a:t>7) Projektā ir iesaistīti “</a:t>
            </a:r>
            <a:r>
              <a:rPr lang="lv-LV" altLang="lv-LV" i="1" dirty="0" err="1" smtClean="0"/>
              <a:t>newcomers</a:t>
            </a:r>
            <a:r>
              <a:rPr lang="lv-LV" altLang="lv-LV" dirty="0" smtClean="0"/>
              <a:t>” (organizācijas,</a:t>
            </a:r>
            <a:r>
              <a:rPr lang="lv-LV" altLang="lv-LV" baseline="0" dirty="0" smtClean="0"/>
              <a:t> kam nav starptautiskās sadarbības pieredzes),</a:t>
            </a:r>
            <a:r>
              <a:rPr lang="lv-LV" altLang="lv-LV" dirty="0" smtClean="0"/>
              <a:t> un ietekme uz tiem no dalības projektā ir augsta.</a:t>
            </a:r>
          </a:p>
          <a:p>
            <a:pPr marL="228600" indent="-228600" eaLnBrk="1" hangingPunct="1">
              <a:buFontTx/>
              <a:buNone/>
              <a:defRPr/>
            </a:pPr>
            <a:r>
              <a:rPr lang="lv-LV" altLang="lv-LV" dirty="0" smtClean="0"/>
              <a:t>8) Projekta koordinācijas un komunikācijas metodes ir skaidri aprakstītas, tās ir atbilstošas, lai nodrošinātu labu sadarbību starp partnerorganizācijām.</a:t>
            </a:r>
          </a:p>
          <a:p>
            <a:pPr eaLnBrk="1" hangingPunct="1">
              <a:defRPr/>
            </a:pPr>
            <a:r>
              <a:rPr lang="lv-LV" altLang="lv-LV" dirty="0" smtClean="0"/>
              <a:t>9) Projekta rezultāti var būt atbilstoši arī citiem sektoriem.</a:t>
            </a:r>
          </a:p>
          <a:p>
            <a:pPr eaLnBrk="1" hangingPunct="1">
              <a:defRPr/>
            </a:pPr>
            <a:r>
              <a:rPr lang="lv-LV" altLang="lv-LV" dirty="0" smtClean="0"/>
              <a:t>10) Rezultātiem ir pievienotā vērtība Eiropas kontekstā, un bez šādas partnerības rezultāti nav sasniedzami.</a:t>
            </a:r>
          </a:p>
          <a:p>
            <a:pPr marL="514350" indent="-514350">
              <a:defRPr/>
            </a:pPr>
            <a:endParaRPr lang="lv-LV" altLang="lv-LV" dirty="0" smtClean="0"/>
          </a:p>
        </p:txBody>
      </p:sp>
      <p:sp>
        <p:nvSpPr>
          <p:cNvPr id="43012" name="Slide Number Placeholder 3"/>
          <p:cNvSpPr>
            <a:spLocks noGrp="1"/>
          </p:cNvSpPr>
          <p:nvPr>
            <p:ph type="sldNum" sz="quarter" idx="5"/>
          </p:nvPr>
        </p:nvSpPr>
        <p:spPr bwMode="auto">
          <a:noFill/>
          <a:ln>
            <a:miter lim="800000"/>
            <a:headEnd/>
            <a:tailEnd/>
          </a:ln>
        </p:spPr>
        <p:txBody>
          <a:bodyPr/>
          <a:lstStyle/>
          <a:p>
            <a:fld id="{70837459-9795-4AE1-95F1-D4EBB028095E}" type="slidenum">
              <a:rPr lang="lv-LV" altLang="lv-LV" smtClean="0"/>
              <a:pPr/>
              <a:t>8</a:t>
            </a:fld>
            <a:endParaRPr lang="lv-LV" altLang="lv-LV"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r>
              <a:rPr lang="lv-LV" altLang="lv-LV" b="1" dirty="0" smtClean="0"/>
              <a:t>KO VĒRTĒS EKSPERTI?</a:t>
            </a:r>
          </a:p>
          <a:p>
            <a:pPr marL="228600" indent="-228600" eaLnBrk="1" hangingPunct="1">
              <a:buFontTx/>
              <a:buAutoNum type="arabicParenR"/>
              <a:defRPr/>
            </a:pPr>
            <a:r>
              <a:rPr lang="lv-LV" altLang="lv-LV" dirty="0" smtClean="0">
                <a:solidFill>
                  <a:srgbClr val="FF0000"/>
                </a:solidFill>
              </a:rPr>
              <a:t>Ir paredzētas novērtēšanas aktivitātes, kas ļaus novērtēt projekta progresu un kvalitāti, rezultātus, finansējuma izlietojumu. </a:t>
            </a:r>
          </a:p>
          <a:p>
            <a:pPr marL="228600" indent="-228600" eaLnBrk="1" hangingPunct="1">
              <a:buFontTx/>
              <a:buAutoNum type="arabicParenR"/>
              <a:defRPr/>
            </a:pPr>
            <a:r>
              <a:rPr lang="lv-LV" altLang="lv-LV" dirty="0" smtClean="0">
                <a:solidFill>
                  <a:srgbClr val="FF0000"/>
                </a:solidFill>
              </a:rPr>
              <a:t>Plānotie kvalitātes kontroles pasākumi ļaus veikt nepieciešamās korekcijas laicīgi.</a:t>
            </a:r>
          </a:p>
          <a:p>
            <a:pPr marL="228600" indent="-228600" eaLnBrk="1" hangingPunct="1">
              <a:defRPr/>
            </a:pPr>
            <a:endParaRPr lang="lv-LV" altLang="lv-LV" dirty="0" smtClean="0"/>
          </a:p>
        </p:txBody>
      </p:sp>
      <p:sp>
        <p:nvSpPr>
          <p:cNvPr id="44036" name="Slide Number Placeholder 3"/>
          <p:cNvSpPr>
            <a:spLocks noGrp="1"/>
          </p:cNvSpPr>
          <p:nvPr>
            <p:ph type="sldNum" sz="quarter" idx="5"/>
          </p:nvPr>
        </p:nvSpPr>
        <p:spPr bwMode="auto">
          <a:noFill/>
          <a:ln>
            <a:miter lim="800000"/>
            <a:headEnd/>
            <a:tailEnd/>
          </a:ln>
        </p:spPr>
        <p:txBody>
          <a:bodyPr/>
          <a:lstStyle/>
          <a:p>
            <a:fld id="{61C339F3-8FE0-495B-802C-297564DE7DA9}" type="slidenum">
              <a:rPr lang="lv-LV" altLang="lv-LV" smtClean="0"/>
              <a:pPr/>
              <a:t>9</a:t>
            </a:fld>
            <a:endParaRPr lang="lv-LV" altLang="lv-LV"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aida attēla vietturis 1"/>
          <p:cNvSpPr>
            <a:spLocks noGrp="1" noRot="1" noChangeAspect="1" noTextEdit="1"/>
          </p:cNvSpPr>
          <p:nvPr>
            <p:ph type="sldImg"/>
          </p:nvPr>
        </p:nvSpPr>
        <p:spPr bwMode="auto">
          <a:noFill/>
          <a:ln>
            <a:solidFill>
              <a:srgbClr val="000000"/>
            </a:solidFill>
            <a:miter lim="800000"/>
            <a:headEnd/>
            <a:tailEnd/>
          </a:ln>
        </p:spPr>
      </p:sp>
      <p:sp>
        <p:nvSpPr>
          <p:cNvPr id="58371" name="Piezīmju vietturis 2"/>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r>
              <a:rPr lang="lv-LV" altLang="lv-LV" b="1" dirty="0" smtClean="0"/>
              <a:t>KO VĒRTĒS EKSPERTI?</a:t>
            </a:r>
          </a:p>
          <a:p>
            <a:pPr marL="228600" indent="-228600" eaLnBrk="1" hangingPunct="1">
              <a:buFontTx/>
              <a:buAutoNum type="arabicParenR"/>
              <a:defRPr/>
            </a:pPr>
            <a:r>
              <a:rPr lang="lv-LV" altLang="lv-LV" dirty="0" smtClean="0"/>
              <a:t>Visas projekta fāzes (</a:t>
            </a:r>
            <a:r>
              <a:rPr lang="lv-LV" altLang="lv-LV" dirty="0" err="1" smtClean="0"/>
              <a:t>preparation</a:t>
            </a:r>
            <a:r>
              <a:rPr lang="lv-LV" altLang="lv-LV" dirty="0" smtClean="0"/>
              <a:t>, </a:t>
            </a:r>
            <a:r>
              <a:rPr lang="lv-LV" altLang="lv-LV" dirty="0" err="1" smtClean="0"/>
              <a:t>implementation</a:t>
            </a:r>
            <a:r>
              <a:rPr lang="lv-LV" altLang="lv-LV" dirty="0" smtClean="0"/>
              <a:t>, </a:t>
            </a:r>
            <a:r>
              <a:rPr lang="lv-LV" altLang="lv-LV" dirty="0" err="1" smtClean="0"/>
              <a:t>follow-up,</a:t>
            </a:r>
            <a:r>
              <a:rPr lang="lv-LV" altLang="lv-LV" dirty="0" smtClean="0"/>
              <a:t> </a:t>
            </a:r>
            <a:r>
              <a:rPr lang="lv-LV" altLang="lv-LV" dirty="0" err="1" smtClean="0"/>
              <a:t>dissemination</a:t>
            </a:r>
            <a:r>
              <a:rPr lang="lv-LV" altLang="lv-LV" dirty="0" smtClean="0"/>
              <a:t>, </a:t>
            </a:r>
            <a:r>
              <a:rPr lang="lv-LV" altLang="lv-LV" dirty="0" err="1" smtClean="0"/>
              <a:t>closure</a:t>
            </a:r>
            <a:r>
              <a:rPr lang="lv-LV" altLang="lv-LV" dirty="0" smtClean="0"/>
              <a:t>) ir vienlīdz labi izstrādātas, un mērķi tiks sasniegti.</a:t>
            </a:r>
          </a:p>
          <a:p>
            <a:pPr marL="228600" indent="-228600" eaLnBrk="1" hangingPunct="1">
              <a:buFontTx/>
              <a:buAutoNum type="arabicParenR"/>
              <a:defRPr/>
            </a:pPr>
            <a:r>
              <a:rPr lang="lv-LV" altLang="lv-LV" dirty="0" smtClean="0"/>
              <a:t>Darba programma ir skaidri definēta, reālistiska, atbilstoša.</a:t>
            </a:r>
          </a:p>
          <a:p>
            <a:pPr marL="228600" indent="-228600" eaLnBrk="1" hangingPunct="1">
              <a:buFontTx/>
              <a:buAutoNum type="arabicParenR"/>
              <a:defRPr/>
            </a:pPr>
            <a:r>
              <a:rPr lang="lv-LV" altLang="lv-LV" dirty="0" smtClean="0"/>
              <a:t>Projekta pieteikumam ir pievienots </a:t>
            </a:r>
            <a:r>
              <a:rPr lang="lv-LV" altLang="lv-LV" b="1" dirty="0" smtClean="0"/>
              <a:t>projekta aktivitāšu laika grafiks </a:t>
            </a:r>
            <a:r>
              <a:rPr lang="lv-LV" altLang="lv-LV" dirty="0" smtClean="0"/>
              <a:t>– </a:t>
            </a:r>
            <a:r>
              <a:rPr lang="lv-LV" altLang="lv-LV" b="1" dirty="0" smtClean="0"/>
              <a:t>darba plāns</a:t>
            </a:r>
            <a:r>
              <a:rPr lang="lv-LV" altLang="lv-LV" dirty="0" smtClean="0"/>
              <a:t>. </a:t>
            </a:r>
            <a:r>
              <a:rPr lang="lv-LV" altLang="lv-LV" dirty="0" smtClean="0">
                <a:solidFill>
                  <a:srgbClr val="FF0000"/>
                </a:solidFill>
              </a:rPr>
              <a:t>Plānotās aktivitātes ir atbilstošas mērķu sasniegšanai, definētajām mērķa grupām.</a:t>
            </a:r>
          </a:p>
          <a:p>
            <a:pPr marL="228600" indent="-228600" eaLnBrk="1" hangingPunct="1">
              <a:spcBef>
                <a:spcPct val="0"/>
              </a:spcBef>
              <a:buFontTx/>
              <a:buAutoNum type="arabicParenR"/>
              <a:defRPr/>
            </a:pPr>
            <a:r>
              <a:rPr lang="lv-LV" altLang="lv-LV" dirty="0" smtClean="0">
                <a:solidFill>
                  <a:srgbClr val="FF0000"/>
                </a:solidFill>
              </a:rPr>
              <a:t>Piedāvātā metodoloģija ir atbilstoša un reāla rezultātu izstrādei.</a:t>
            </a:r>
          </a:p>
        </p:txBody>
      </p:sp>
      <p:sp>
        <p:nvSpPr>
          <p:cNvPr id="45060" name="Slaida numura vietturis 3"/>
          <p:cNvSpPr>
            <a:spLocks noGrp="1"/>
          </p:cNvSpPr>
          <p:nvPr>
            <p:ph type="sldNum" sz="quarter" idx="5"/>
          </p:nvPr>
        </p:nvSpPr>
        <p:spPr bwMode="auto">
          <a:noFill/>
          <a:ln>
            <a:miter lim="800000"/>
            <a:headEnd/>
            <a:tailEnd/>
          </a:ln>
        </p:spPr>
        <p:txBody>
          <a:bodyPr/>
          <a:lstStyle/>
          <a:p>
            <a:fld id="{741F8FA7-FB8B-489B-ADB6-B4A1D43AABF9}" type="slidenum">
              <a:rPr lang="lv-LV" altLang="lv-LV" smtClean="0"/>
              <a:pPr/>
              <a:t>10</a:t>
            </a:fld>
            <a:endParaRPr lang="lv-LV" altLang="lv-LV"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lvl1pPr>
              <a:defRPr/>
            </a:lvl1pPr>
          </a:lstStyle>
          <a:p>
            <a:pPr>
              <a:defRPr/>
            </a:pPr>
            <a:fld id="{DC94D4FF-C752-457B-9C04-2DC5D3D1843B}"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B4620F3D-F7D7-4AFD-8427-37EE008445D4}"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D31AC5AA-C5CE-4BC2-AE99-6107F962964D}"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D17ABF70-6844-4739-8E11-BF792383DB1C}"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2BC3AC54-9397-42DF-B85D-FABE40F3FE75}"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88732E18-6DDA-43F2-9695-FC5B2FC63B97}" type="slidenum">
              <a:rPr lang="lv-LV"/>
              <a:pPr>
                <a:defRPr/>
              </a:pPr>
              <a:t>‹#›</a:t>
            </a:fld>
            <a:endParaRPr lang="lv-L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lvl1pPr>
              <a:defRPr/>
            </a:lvl1pPr>
          </a:lstStyle>
          <a:p>
            <a:pPr>
              <a:defRPr/>
            </a:pPr>
            <a:fld id="{F6547364-5AF1-460B-83D9-59C764BEA46B}"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1DDEC5AD-A6DA-40A2-B738-25E6264D1485}" type="slidenum">
              <a:rPr lang="lv-LV"/>
              <a:pPr>
                <a:defRPr/>
              </a:pPr>
              <a:t>‹#›</a:t>
            </a:fld>
            <a:endParaRPr lang="lv-LV"/>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FE1074A6-C5D9-403A-A433-14EDE125D16B}"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BBF30F31-DC4F-4182-BC42-0EE54A9857E6}" type="slidenum">
              <a:rPr lang="lv-LV"/>
              <a:pPr>
                <a:defRPr/>
              </a:pPr>
              <a:t>‹#›</a:t>
            </a:fld>
            <a:endParaRPr lang="lv-LV"/>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C68484-EDB3-423F-9A2A-8F63105E5208}"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248D43FD-B044-41FB-8815-DD3421398D53}" type="slidenum">
              <a:rPr lang="lv-LV"/>
              <a:pPr>
                <a:defRPr/>
              </a:pPr>
              <a:t>‹#›</a:t>
            </a:fld>
            <a:endParaRPr lang="lv-LV"/>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3"/>
          <p:cNvSpPr>
            <a:spLocks noGrp="1"/>
          </p:cNvSpPr>
          <p:nvPr>
            <p:ph type="dt" sz="half" idx="10"/>
          </p:nvPr>
        </p:nvSpPr>
        <p:spPr/>
        <p:txBody>
          <a:bodyPr/>
          <a:lstStyle>
            <a:lvl1pPr>
              <a:defRPr/>
            </a:lvl1pPr>
          </a:lstStyle>
          <a:p>
            <a:pPr>
              <a:defRPr/>
            </a:pPr>
            <a:fld id="{1809FB49-C22E-48EB-BE2E-D7B029EE65C0}"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BBC3342C-C327-4F6D-83EA-3B172FB70FEF}" type="slidenum">
              <a:rPr lang="lv-LV"/>
              <a:pPr>
                <a:defRPr/>
              </a:pPr>
              <a:t>‹#›</a:t>
            </a:fld>
            <a:endParaRPr lang="lv-LV"/>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3"/>
          <p:cNvSpPr>
            <a:spLocks noGrp="1"/>
          </p:cNvSpPr>
          <p:nvPr>
            <p:ph type="dt" sz="half" idx="10"/>
          </p:nvPr>
        </p:nvSpPr>
        <p:spPr/>
        <p:txBody>
          <a:bodyPr/>
          <a:lstStyle>
            <a:lvl1pPr>
              <a:defRPr/>
            </a:lvl1pPr>
          </a:lstStyle>
          <a:p>
            <a:pPr>
              <a:defRPr/>
            </a:pPr>
            <a:fld id="{52B5F3B5-E49F-43A7-AB31-5AFB146E5E1F}" type="datetime1">
              <a:rPr lang="lv-LV"/>
              <a:pPr>
                <a:defRPr/>
              </a:pPr>
              <a:t>2014.02.21.</a:t>
            </a:fld>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pPr>
              <a:defRPr/>
            </a:pPr>
            <a:fld id="{0B8A841D-B7AC-4ADA-9CA8-E44741CDD2E3}" type="slidenum">
              <a:rPr lang="lv-LV"/>
              <a:pPr>
                <a:defRPr/>
              </a:pPr>
              <a:t>‹#›</a:t>
            </a:fld>
            <a:endParaRPr lang="lv-LV"/>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3"/>
          <p:cNvSpPr>
            <a:spLocks noGrp="1"/>
          </p:cNvSpPr>
          <p:nvPr>
            <p:ph type="dt" sz="half" idx="10"/>
          </p:nvPr>
        </p:nvSpPr>
        <p:spPr/>
        <p:txBody>
          <a:bodyPr/>
          <a:lstStyle>
            <a:lvl1pPr>
              <a:defRPr/>
            </a:lvl1pPr>
          </a:lstStyle>
          <a:p>
            <a:pPr>
              <a:defRPr/>
            </a:pPr>
            <a:fld id="{875076E1-9DFB-4782-ACC4-DAA62B0842F2}" type="datetime1">
              <a:rPr lang="lv-LV"/>
              <a:pPr>
                <a:defRPr/>
              </a:pPr>
              <a:t>2014.02.21.</a:t>
            </a:fld>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pPr>
              <a:defRPr/>
            </a:pPr>
            <a:fld id="{12D32E77-E559-4F39-A464-723B23100E05}" type="slidenum">
              <a:rPr lang="lv-LV"/>
              <a:pPr>
                <a:defRPr/>
              </a:pPr>
              <a:t>‹#›</a:t>
            </a:fld>
            <a:endParaRPr lang="lv-LV"/>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AAB4CE1-9A78-427C-B9BD-3126191072B9}" type="datetime1">
              <a:rPr lang="lv-LV"/>
              <a:pPr>
                <a:defRPr/>
              </a:pPr>
              <a:t>2014.02.21.</a:t>
            </a:fld>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pPr>
              <a:defRPr/>
            </a:pPr>
            <a:fld id="{EE4ABB05-5F63-4D2F-9375-3DEDE1BAF03E}" type="slidenum">
              <a:rPr lang="lv-LV"/>
              <a:pPr>
                <a:defRPr/>
              </a:pPr>
              <a:t>‹#›</a:t>
            </a:fld>
            <a:endParaRPr lang="lv-LV"/>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0FD4B8-9D25-473C-8567-0E08EB9FB2B8}"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79D5831A-BDC2-4499-831F-973D39A82C2E}"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F23AA383-53E8-44B3-B0DC-92FC5A2CA01C}"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F0C614B3-473D-41B4-BAAD-1A95DBE002BE}" type="slidenum">
              <a:rPr lang="lv-LV"/>
              <a:pPr>
                <a:defRPr/>
              </a:pPr>
              <a:t>‹#›</a:t>
            </a:fld>
            <a:endParaRPr lang="lv-LV"/>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79C754-5CAA-46BD-91EA-F9D93D1FFE08}"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BCD76F74-D894-4947-8A26-2030E414D66B}" type="slidenum">
              <a:rPr lang="lv-LV"/>
              <a:pPr>
                <a:defRPr/>
              </a:pPr>
              <a:t>‹#›</a:t>
            </a:fld>
            <a:endParaRPr lang="lv-LV"/>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7A49EA66-0044-4E6D-A202-EBB4B18B9EBA}"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41B38DE6-3CD2-4694-AD71-F5DEB5A00ACA}" type="slidenum">
              <a:rPr lang="lv-LV"/>
              <a:pPr>
                <a:defRPr/>
              </a:pPr>
              <a:t>‹#›</a:t>
            </a:fld>
            <a:endParaRPr lang="lv-LV"/>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B9739F6A-30FD-4461-872C-C246E83F9B01}"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F1D104C8-F74F-48D2-9B9A-0F0D4CC81A4B}" type="slidenum">
              <a:rPr lang="lv-LV"/>
              <a:pPr>
                <a:defRPr/>
              </a:pPr>
              <a:t>‹#›</a:t>
            </a:fld>
            <a:endParaRPr lang="lv-LV"/>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lvl1pPr>
              <a:defRPr/>
            </a:lvl1pPr>
          </a:lstStyle>
          <a:p>
            <a:pPr>
              <a:defRPr/>
            </a:pPr>
            <a:fld id="{073C0259-8EA3-43C9-B474-15F954253B82}"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475D08C0-8EA4-4BCA-8BE7-37A4BE0F8AF6}" type="slidenum">
              <a:rPr lang="lv-LV"/>
              <a:pPr>
                <a:defRPr/>
              </a:pPr>
              <a:t>‹#›</a:t>
            </a:fld>
            <a:endParaRPr lang="lv-LV"/>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2D62C8C0-6550-47A4-A623-2FE9249ECAE0}"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26314369-A365-4CC5-9B7D-49B8BC13A213}" type="slidenum">
              <a:rPr lang="lv-LV"/>
              <a:pPr>
                <a:defRPr/>
              </a:pPr>
              <a:t>‹#›</a:t>
            </a:fld>
            <a:endParaRPr lang="lv-LV"/>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169E75-B59A-478B-AD44-5D9C46B56F79}"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17D5EBFD-3FE5-4A2D-B796-ADB1F99276BD}" type="slidenum">
              <a:rPr lang="lv-LV"/>
              <a:pPr>
                <a:defRPr/>
              </a:pPr>
              <a:t>‹#›</a:t>
            </a:fld>
            <a:endParaRPr lang="lv-LV"/>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3"/>
          <p:cNvSpPr>
            <a:spLocks noGrp="1"/>
          </p:cNvSpPr>
          <p:nvPr>
            <p:ph type="dt" sz="half" idx="10"/>
          </p:nvPr>
        </p:nvSpPr>
        <p:spPr/>
        <p:txBody>
          <a:bodyPr/>
          <a:lstStyle>
            <a:lvl1pPr>
              <a:defRPr/>
            </a:lvl1pPr>
          </a:lstStyle>
          <a:p>
            <a:pPr>
              <a:defRPr/>
            </a:pPr>
            <a:fld id="{3F5CC9DD-6E2D-4638-BC02-6953AE0B2FE7}"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2C79330B-2B1A-446A-A7BF-F10E62CC0623}" type="slidenum">
              <a:rPr lang="lv-LV"/>
              <a:pPr>
                <a:defRPr/>
              </a:pPr>
              <a:t>‹#›</a:t>
            </a:fld>
            <a:endParaRPr lang="lv-LV"/>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3"/>
          <p:cNvSpPr>
            <a:spLocks noGrp="1"/>
          </p:cNvSpPr>
          <p:nvPr>
            <p:ph type="dt" sz="half" idx="10"/>
          </p:nvPr>
        </p:nvSpPr>
        <p:spPr/>
        <p:txBody>
          <a:bodyPr/>
          <a:lstStyle>
            <a:lvl1pPr>
              <a:defRPr/>
            </a:lvl1pPr>
          </a:lstStyle>
          <a:p>
            <a:pPr>
              <a:defRPr/>
            </a:pPr>
            <a:fld id="{46694133-FDF7-4F5F-8709-C9D38B672583}" type="datetime1">
              <a:rPr lang="lv-LV"/>
              <a:pPr>
                <a:defRPr/>
              </a:pPr>
              <a:t>2014.02.21.</a:t>
            </a:fld>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pPr>
              <a:defRPr/>
            </a:pPr>
            <a:fld id="{7F2F2F58-AC9F-4603-8DEE-E031A2BDBABB}" type="slidenum">
              <a:rPr lang="lv-LV"/>
              <a:pPr>
                <a:defRPr/>
              </a:pPr>
              <a:t>‹#›</a:t>
            </a:fld>
            <a:endParaRPr lang="lv-LV"/>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3"/>
          <p:cNvSpPr>
            <a:spLocks noGrp="1"/>
          </p:cNvSpPr>
          <p:nvPr>
            <p:ph type="dt" sz="half" idx="10"/>
          </p:nvPr>
        </p:nvSpPr>
        <p:spPr/>
        <p:txBody>
          <a:bodyPr/>
          <a:lstStyle>
            <a:lvl1pPr>
              <a:defRPr/>
            </a:lvl1pPr>
          </a:lstStyle>
          <a:p>
            <a:pPr>
              <a:defRPr/>
            </a:pPr>
            <a:fld id="{5C0EA13D-1FE6-49F8-B1A3-7D17C8B68073}" type="datetime1">
              <a:rPr lang="lv-LV"/>
              <a:pPr>
                <a:defRPr/>
              </a:pPr>
              <a:t>2014.02.21.</a:t>
            </a:fld>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pPr>
              <a:defRPr/>
            </a:pPr>
            <a:fld id="{5AE12F2D-D81F-4BE5-823D-C3095B272267}" type="slidenum">
              <a:rPr lang="lv-LV"/>
              <a:pPr>
                <a:defRPr/>
              </a:pPr>
              <a:t>‹#›</a:t>
            </a:fld>
            <a:endParaRPr lang="lv-LV"/>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7C5FB0-B5A8-48DE-9020-9B0E55281D8A}" type="datetime1">
              <a:rPr lang="lv-LV"/>
              <a:pPr>
                <a:defRPr/>
              </a:pPr>
              <a:t>2014.02.21.</a:t>
            </a:fld>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pPr>
              <a:defRPr/>
            </a:pPr>
            <a:fld id="{D1DEF0CE-ACEF-4F3D-91F2-60BB421F2895}"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F838B1-6A1A-4137-A380-265AA89B6850}"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6038A9E7-C5C9-4A5F-A8BD-20EEA488891D}" type="slidenum">
              <a:rPr lang="lv-LV"/>
              <a:pPr>
                <a:defRPr/>
              </a:pPr>
              <a:t>‹#›</a:t>
            </a:fld>
            <a:endParaRPr lang="lv-LV"/>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CA4A3F-9052-4779-9A34-37C31826EF49}"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53E31F50-ACE3-46D5-9067-9EB4AD076524}" type="slidenum">
              <a:rPr lang="lv-LV"/>
              <a:pPr>
                <a:defRPr/>
              </a:pPr>
              <a:t>‹#›</a:t>
            </a:fld>
            <a:endParaRPr lang="lv-LV"/>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BC1418-9A35-4F89-AAA7-E7B30C151881}"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D1007A5D-AA3A-4430-8798-4B55DCCFAEE9}" type="slidenum">
              <a:rPr lang="lv-LV"/>
              <a:pPr>
                <a:defRPr/>
              </a:pPr>
              <a:t>‹#›</a:t>
            </a:fld>
            <a:endParaRPr lang="lv-LV"/>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78871F50-A10B-4ECB-A23A-618834BA9464}"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450DB5AC-001C-4E62-BE88-ECADB6107ECE}" type="slidenum">
              <a:rPr lang="lv-LV"/>
              <a:pPr>
                <a:defRPr/>
              </a:pPr>
              <a:t>‹#›</a:t>
            </a:fld>
            <a:endParaRPr lang="lv-LV"/>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F88DEA46-7769-4725-84FE-F993D67A35E3}"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9109C946-9198-4C37-9E80-09733A97B1B6}" type="slidenum">
              <a:rPr lang="lv-LV"/>
              <a:pPr>
                <a:defRPr/>
              </a:pPr>
              <a:t>‹#›</a:t>
            </a:fld>
            <a:endParaRPr lang="lv-LV"/>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lvl1pPr>
              <a:defRPr/>
            </a:lvl1pPr>
          </a:lstStyle>
          <a:p>
            <a:pPr>
              <a:defRPr/>
            </a:pPr>
            <a:fld id="{DD520917-4560-40D7-BB6B-7DFE812E3FF5}"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5417D702-F531-4954-86F8-4D927446C514}" type="slidenum">
              <a:rPr lang="lv-LV"/>
              <a:pPr>
                <a:defRPr/>
              </a:pPr>
              <a:t>‹#›</a:t>
            </a:fld>
            <a:endParaRPr lang="lv-LV"/>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D8F5E702-7BEF-4EBF-AB82-C2C0742123A0}"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0415501C-B014-4265-BCC1-28A5B5D72AB7}" type="slidenum">
              <a:rPr lang="lv-LV"/>
              <a:pPr>
                <a:defRPr/>
              </a:pPr>
              <a:t>‹#›</a:t>
            </a:fld>
            <a:endParaRPr lang="lv-LV"/>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363438-1171-44A0-B874-CBF35AB8222E}"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D11EECBD-022F-49D0-96E8-7CB78E8A7F87}" type="slidenum">
              <a:rPr lang="lv-LV"/>
              <a:pPr>
                <a:defRPr/>
              </a:pPr>
              <a:t>‹#›</a:t>
            </a:fld>
            <a:endParaRPr lang="lv-LV"/>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3"/>
          <p:cNvSpPr>
            <a:spLocks noGrp="1"/>
          </p:cNvSpPr>
          <p:nvPr>
            <p:ph type="dt" sz="half" idx="10"/>
          </p:nvPr>
        </p:nvSpPr>
        <p:spPr/>
        <p:txBody>
          <a:bodyPr/>
          <a:lstStyle>
            <a:lvl1pPr>
              <a:defRPr/>
            </a:lvl1pPr>
          </a:lstStyle>
          <a:p>
            <a:pPr>
              <a:defRPr/>
            </a:pPr>
            <a:fld id="{402D34E3-DF44-4D57-8DD6-89D75891FBC0}"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6A8BD635-9709-44C9-AB0C-76B937B1B27F}" type="slidenum">
              <a:rPr lang="lv-LV"/>
              <a:pPr>
                <a:defRPr/>
              </a:pPr>
              <a:t>‹#›</a:t>
            </a:fld>
            <a:endParaRPr lang="lv-LV"/>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3"/>
          <p:cNvSpPr>
            <a:spLocks noGrp="1"/>
          </p:cNvSpPr>
          <p:nvPr>
            <p:ph type="dt" sz="half" idx="10"/>
          </p:nvPr>
        </p:nvSpPr>
        <p:spPr/>
        <p:txBody>
          <a:bodyPr/>
          <a:lstStyle>
            <a:lvl1pPr>
              <a:defRPr/>
            </a:lvl1pPr>
          </a:lstStyle>
          <a:p>
            <a:pPr>
              <a:defRPr/>
            </a:pPr>
            <a:fld id="{03D5D575-92D6-4A93-B30A-752B57FBC34A}" type="datetime1">
              <a:rPr lang="lv-LV"/>
              <a:pPr>
                <a:defRPr/>
              </a:pPr>
              <a:t>2014.02.21.</a:t>
            </a:fld>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pPr>
              <a:defRPr/>
            </a:pPr>
            <a:fld id="{18941FBC-31F7-459D-BEC7-7BB9B800EF3E}" type="slidenum">
              <a:rPr lang="lv-LV"/>
              <a:pPr>
                <a:defRPr/>
              </a:pPr>
              <a:t>‹#›</a:t>
            </a:fld>
            <a:endParaRPr lang="lv-LV"/>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3"/>
          <p:cNvSpPr>
            <a:spLocks noGrp="1"/>
          </p:cNvSpPr>
          <p:nvPr>
            <p:ph type="dt" sz="half" idx="10"/>
          </p:nvPr>
        </p:nvSpPr>
        <p:spPr/>
        <p:txBody>
          <a:bodyPr/>
          <a:lstStyle>
            <a:lvl1pPr>
              <a:defRPr/>
            </a:lvl1pPr>
          </a:lstStyle>
          <a:p>
            <a:pPr>
              <a:defRPr/>
            </a:pPr>
            <a:fld id="{1255E92C-08A9-49DC-9200-20D765BFC6DC}" type="datetime1">
              <a:rPr lang="lv-LV"/>
              <a:pPr>
                <a:defRPr/>
              </a:pPr>
              <a:t>2014.02.21.</a:t>
            </a:fld>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pPr>
              <a:defRPr/>
            </a:pPr>
            <a:fld id="{8D72505A-564F-44A9-9701-6E115C924441}"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3"/>
          <p:cNvSpPr>
            <a:spLocks noGrp="1"/>
          </p:cNvSpPr>
          <p:nvPr>
            <p:ph type="dt" sz="half" idx="10"/>
          </p:nvPr>
        </p:nvSpPr>
        <p:spPr/>
        <p:txBody>
          <a:bodyPr/>
          <a:lstStyle>
            <a:lvl1pPr>
              <a:defRPr/>
            </a:lvl1pPr>
          </a:lstStyle>
          <a:p>
            <a:pPr>
              <a:defRPr/>
            </a:pPr>
            <a:fld id="{434E4036-8C6E-4058-9947-A4D56A29F55B}"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7C56C2AC-FE52-46EA-8DAD-395B1F44C09A}" type="slidenum">
              <a:rPr lang="lv-LV"/>
              <a:pPr>
                <a:defRPr/>
              </a:pPr>
              <a:t>‹#›</a:t>
            </a:fld>
            <a:endParaRPr lang="lv-LV"/>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DA75C30-3DD5-4C6C-A7B7-D95C697DF665}" type="datetime1">
              <a:rPr lang="lv-LV"/>
              <a:pPr>
                <a:defRPr/>
              </a:pPr>
              <a:t>2014.02.21.</a:t>
            </a:fld>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pPr>
              <a:defRPr/>
            </a:pPr>
            <a:fld id="{F3289126-A29B-4918-B2CC-E6F8148504F3}" type="slidenum">
              <a:rPr lang="lv-LV"/>
              <a:pPr>
                <a:defRPr/>
              </a:pPr>
              <a:t>‹#›</a:t>
            </a:fld>
            <a:endParaRPr lang="lv-LV"/>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F2F90A-EEB8-4646-84A3-1CF5CC7F9860}"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1584CA7E-8CCA-49DE-9B8A-74B0FC89DE54}" type="slidenum">
              <a:rPr lang="lv-LV"/>
              <a:pPr>
                <a:defRPr/>
              </a:pPr>
              <a:t>‹#›</a:t>
            </a:fld>
            <a:endParaRPr lang="lv-LV"/>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212F58-D0CC-476B-9385-F91FA3998AFB}"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AFC51EA0-00C5-45A8-975A-85B73F018CD1}" type="slidenum">
              <a:rPr lang="lv-LV"/>
              <a:pPr>
                <a:defRPr/>
              </a:pPr>
              <a:t>‹#›</a:t>
            </a:fld>
            <a:endParaRPr lang="lv-LV"/>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0967BC66-B2F3-46AC-A18B-29ECC38F4519}"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AD778D6A-9EE1-42DD-8431-52479189C088}" type="slidenum">
              <a:rPr lang="lv-LV"/>
              <a:pPr>
                <a:defRPr/>
              </a:pPr>
              <a:t>‹#›</a:t>
            </a:fld>
            <a:endParaRPr lang="lv-LV"/>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834D7BD2-8FEB-4D03-AEA0-768667D198E0}" type="datetime1">
              <a:rPr lang="lv-LV"/>
              <a:pPr>
                <a:defRPr/>
              </a:pPr>
              <a:t>2014.02.21.</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E5A8E291-0973-4ABB-AD94-EE18D673A615}"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3"/>
          <p:cNvSpPr>
            <a:spLocks noGrp="1"/>
          </p:cNvSpPr>
          <p:nvPr>
            <p:ph type="dt" sz="half" idx="10"/>
          </p:nvPr>
        </p:nvSpPr>
        <p:spPr/>
        <p:txBody>
          <a:bodyPr/>
          <a:lstStyle>
            <a:lvl1pPr>
              <a:defRPr/>
            </a:lvl1pPr>
          </a:lstStyle>
          <a:p>
            <a:pPr>
              <a:defRPr/>
            </a:pPr>
            <a:fld id="{70FF4F1A-CA46-4633-9A4B-8D41773948A4}" type="datetime1">
              <a:rPr lang="lv-LV"/>
              <a:pPr>
                <a:defRPr/>
              </a:pPr>
              <a:t>2014.02.21.</a:t>
            </a:fld>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pPr>
              <a:defRPr/>
            </a:pPr>
            <a:fld id="{51F97562-AF34-4AAA-93DD-399791C65479}"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3"/>
          <p:cNvSpPr>
            <a:spLocks noGrp="1"/>
          </p:cNvSpPr>
          <p:nvPr>
            <p:ph type="dt" sz="half" idx="10"/>
          </p:nvPr>
        </p:nvSpPr>
        <p:spPr/>
        <p:txBody>
          <a:bodyPr/>
          <a:lstStyle>
            <a:lvl1pPr>
              <a:defRPr/>
            </a:lvl1pPr>
          </a:lstStyle>
          <a:p>
            <a:pPr>
              <a:defRPr/>
            </a:pPr>
            <a:fld id="{DF85D0C7-B709-4725-9B66-C59DDEA4CBAE}" type="datetime1">
              <a:rPr lang="lv-LV"/>
              <a:pPr>
                <a:defRPr/>
              </a:pPr>
              <a:t>2014.02.21.</a:t>
            </a:fld>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pPr>
              <a:defRPr/>
            </a:pPr>
            <a:fld id="{374B29E0-5497-4DBA-9A54-5C4BF3E18346}"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5BD9CA6-9DB8-460D-AEEB-E236D585A6E6}" type="datetime1">
              <a:rPr lang="lv-LV"/>
              <a:pPr>
                <a:defRPr/>
              </a:pPr>
              <a:t>2014.02.21.</a:t>
            </a:fld>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pPr>
              <a:defRPr/>
            </a:pPr>
            <a:fld id="{A1A3F51B-91BF-410C-B252-79D822BEDDC6}"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E6E8AC-F3FF-43FB-A8DE-BFAEDADF3604}"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D1871CDE-B893-43C2-82DD-E3737E15B709}"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7CCB0C-F22D-48F5-A954-01749C835B4F}" type="datetime1">
              <a:rPr lang="lv-LV"/>
              <a:pPr>
                <a:defRPr/>
              </a:pPr>
              <a:t>2014.02.21.</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2C893B35-E297-4799-9A34-2226EF5E7015}"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lv-LV" smtClean="0"/>
              <a:t>Click to edit Master title style</a:t>
            </a:r>
            <a:endParaRPr lang="lv-LV" altLang="lv-LV"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endParaRPr lang="lv-LV" altLang="lv-L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A668535-22C2-4963-9881-3569BCCAF0B0}" type="datetime1">
              <a:rPr lang="lv-LV"/>
              <a:pPr>
                <a:defRPr/>
              </a:pPr>
              <a:t>2014.02.21.</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5BA431EB-0295-4505-9EC7-46ECFF31D626}"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4460" r:id="rId1"/>
    <p:sldLayoutId id="2147484417" r:id="rId2"/>
    <p:sldLayoutId id="2147484418" r:id="rId3"/>
    <p:sldLayoutId id="2147484419" r:id="rId4"/>
    <p:sldLayoutId id="2147484420" r:id="rId5"/>
    <p:sldLayoutId id="2147484421" r:id="rId6"/>
    <p:sldLayoutId id="2147484422" r:id="rId7"/>
    <p:sldLayoutId id="2147484423" r:id="rId8"/>
    <p:sldLayoutId id="2147484424" r:id="rId9"/>
    <p:sldLayoutId id="2147484425" r:id="rId10"/>
    <p:sldLayoutId id="2147484426"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lv-LV" smtClean="0"/>
              <a:t>Click to edit Master title style</a:t>
            </a:r>
            <a:endParaRPr lang="lv-LV" altLang="lv-LV"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endParaRPr lang="lv-LV" altLang="lv-L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7625239-C7DD-4CEA-A210-F890E5316E31}" type="datetime1">
              <a:rPr lang="lv-LV"/>
              <a:pPr>
                <a:defRPr/>
              </a:pPr>
              <a:t>2014.02.21.</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FB6508D9-9D14-4E6A-8333-2634F3C47AFC}"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4427"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lv-LV" smtClean="0"/>
              <a:t>Click to edit Master title style</a:t>
            </a:r>
            <a:endParaRPr lang="lv-LV" altLang="lv-LV"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endParaRPr lang="lv-LV" altLang="lv-L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515DD65-2242-40F3-8D16-DC9E8F6B7AAE}" type="datetime1">
              <a:rPr lang="lv-LV"/>
              <a:pPr>
                <a:defRPr/>
              </a:pPr>
              <a:t>2014.02.21.</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E42506A0-578A-4C75-8372-1A7059E2A82C}"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4438" r:id="rId1"/>
    <p:sldLayoutId id="2147484439" r:id="rId2"/>
    <p:sldLayoutId id="2147484440" r:id="rId3"/>
    <p:sldLayoutId id="2147484441" r:id="rId4"/>
    <p:sldLayoutId id="2147484442" r:id="rId5"/>
    <p:sldLayoutId id="2147484443" r:id="rId6"/>
    <p:sldLayoutId id="2147484444" r:id="rId7"/>
    <p:sldLayoutId id="2147484445" r:id="rId8"/>
    <p:sldLayoutId id="2147484446" r:id="rId9"/>
    <p:sldLayoutId id="2147484447" r:id="rId10"/>
    <p:sldLayoutId id="2147484448"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lv-LV" smtClean="0"/>
              <a:t>Click to edit Master title style</a:t>
            </a:r>
            <a:endParaRPr lang="lv-LV" altLang="lv-LV" smtClean="0"/>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endParaRPr lang="lv-LV" altLang="lv-L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43A2801-0D47-436B-A32B-99879657C486}" type="datetime1">
              <a:rPr lang="lv-LV"/>
              <a:pPr>
                <a:defRPr/>
              </a:pPr>
              <a:t>2014.02.21.</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1094A3E-FA97-4090-B151-BE449CB6D7A2}"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4449" r:id="rId1"/>
    <p:sldLayoutId id="2147484450" r:id="rId2"/>
    <p:sldLayoutId id="2147484451" r:id="rId3"/>
    <p:sldLayoutId id="2147484452" r:id="rId4"/>
    <p:sldLayoutId id="2147484453" r:id="rId5"/>
    <p:sldLayoutId id="2147484454" r:id="rId6"/>
    <p:sldLayoutId id="2147484455" r:id="rId7"/>
    <p:sldLayoutId id="2147484456" r:id="rId8"/>
    <p:sldLayoutId id="2147484457" r:id="rId9"/>
    <p:sldLayoutId id="2147484458" r:id="rId10"/>
    <p:sldLayoutId id="2147484459"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rina.stolarova@viaa.gov.l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c.europa.eu/education/" TargetMode="External"/><Relationship Id="rId2" Type="http://schemas.openxmlformats.org/officeDocument/2006/relationships/hyperlink" Target="http://ec.europa.eu/programmes/erasmus-plus/index_en.htm" TargetMode="External"/><Relationship Id="rId1" Type="http://schemas.openxmlformats.org/officeDocument/2006/relationships/slideLayout" Target="../slideLayouts/slideLayout2.xml"/><Relationship Id="rId5" Type="http://schemas.openxmlformats.org/officeDocument/2006/relationships/hyperlink" Target="http://www.viaa.gov.lv/lat/muzizglitibas_programma/erasmus_plus/erasmus_plus_strat_partn/" TargetMode="External"/><Relationship Id="rId4" Type="http://schemas.openxmlformats.org/officeDocument/2006/relationships/hyperlink" Target="http://www.viaa.gov.lv/"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mailto:baiba.karklina@viaa.gov.l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viaa.gov.lv/lat/muzizglitibas_programma/erasmus_plus/erasmus_plus_strat_partn/?tl_id=21448&amp;tls_id=130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468313" y="3716338"/>
            <a:ext cx="8207375" cy="1800225"/>
          </a:xfrm>
        </p:spPr>
        <p:txBody>
          <a:bodyPr/>
          <a:lstStyle/>
          <a:p>
            <a:pPr eaLnBrk="1" hangingPunct="1"/>
            <a:r>
              <a:rPr lang="lv-LV" altLang="lv-LV" sz="3500" b="1" i="1" dirty="0" smtClean="0"/>
              <a:t>Erasmus</a:t>
            </a:r>
            <a:r>
              <a:rPr lang="lv-LV" altLang="lv-LV" sz="3500" b="1" dirty="0" smtClean="0"/>
              <a:t>+ programmas</a:t>
            </a:r>
            <a:br>
              <a:rPr lang="lv-LV" altLang="lv-LV" sz="3500" b="1" dirty="0" smtClean="0"/>
            </a:br>
            <a:r>
              <a:rPr lang="lv-LV" altLang="lv-LV" sz="3500" b="1" dirty="0" smtClean="0"/>
              <a:t>K2 (stratēģiskās partnerības) projektu pieteikumu veidlapas</a:t>
            </a:r>
            <a:endParaRPr lang="lv-LV" altLang="lv-LV" sz="3500" dirty="0" smtClean="0"/>
          </a:p>
        </p:txBody>
      </p:sp>
      <p:sp>
        <p:nvSpPr>
          <p:cNvPr id="3" name="Subtitle 2"/>
          <p:cNvSpPr>
            <a:spLocks noGrp="1"/>
          </p:cNvSpPr>
          <p:nvPr>
            <p:ph type="subTitle" idx="1"/>
          </p:nvPr>
        </p:nvSpPr>
        <p:spPr>
          <a:xfrm>
            <a:off x="4427538" y="5445125"/>
            <a:ext cx="4321175" cy="1296988"/>
          </a:xfrm>
        </p:spPr>
        <p:txBody>
          <a:bodyPr rtlCol="0">
            <a:normAutofit fontScale="40000" lnSpcReduction="20000"/>
          </a:bodyPr>
          <a:lstStyle/>
          <a:p>
            <a:pPr algn="r" eaLnBrk="1" fontAlgn="auto" hangingPunct="1">
              <a:spcAft>
                <a:spcPts val="0"/>
              </a:spcAft>
              <a:defRPr/>
            </a:pPr>
            <a:r>
              <a:rPr lang="lv-LV" sz="4000" b="1" dirty="0" smtClean="0">
                <a:solidFill>
                  <a:schemeClr val="accent1">
                    <a:lumMod val="75000"/>
                  </a:schemeClr>
                </a:solidFill>
              </a:rPr>
              <a:t>Irīna Stoļarova</a:t>
            </a:r>
          </a:p>
          <a:p>
            <a:pPr algn="r" eaLnBrk="1" fontAlgn="auto" hangingPunct="1">
              <a:spcAft>
                <a:spcPts val="0"/>
              </a:spcAft>
              <a:defRPr/>
            </a:pPr>
            <a:r>
              <a:rPr lang="it-IT" sz="3600" b="1" i="1" dirty="0" smtClean="0">
                <a:solidFill>
                  <a:schemeClr val="accent1">
                    <a:lumMod val="75000"/>
                  </a:schemeClr>
                </a:solidFill>
              </a:rPr>
              <a:t>Leonardo da Vinci </a:t>
            </a:r>
            <a:r>
              <a:rPr lang="it-IT" sz="3600" b="1" dirty="0" smtClean="0">
                <a:solidFill>
                  <a:schemeClr val="accent1">
                    <a:lumMod val="75000"/>
                  </a:schemeClr>
                </a:solidFill>
              </a:rPr>
              <a:t>un </a:t>
            </a:r>
            <a:r>
              <a:rPr lang="it-IT" sz="3600" b="1" i="1" dirty="0" smtClean="0">
                <a:solidFill>
                  <a:schemeClr val="accent1">
                    <a:lumMod val="75000"/>
                  </a:schemeClr>
                </a:solidFill>
              </a:rPr>
              <a:t>Grundtvig</a:t>
            </a:r>
            <a:r>
              <a:rPr lang="it-IT" sz="3600" b="1" dirty="0" smtClean="0">
                <a:solidFill>
                  <a:schemeClr val="accent1">
                    <a:lumMod val="75000"/>
                  </a:schemeClr>
                </a:solidFill>
              </a:rPr>
              <a:t> nodaļa</a:t>
            </a:r>
            <a:r>
              <a:rPr lang="lv-LV" sz="3600" b="1" dirty="0" smtClean="0">
                <a:solidFill>
                  <a:schemeClr val="accent1">
                    <a:lumMod val="75000"/>
                  </a:schemeClr>
                </a:solidFill>
              </a:rPr>
              <a:t>s </a:t>
            </a:r>
          </a:p>
          <a:p>
            <a:pPr algn="r" eaLnBrk="1" fontAlgn="auto" hangingPunct="1">
              <a:spcAft>
                <a:spcPts val="0"/>
              </a:spcAft>
              <a:defRPr/>
            </a:pPr>
            <a:r>
              <a:rPr lang="lv-LV" sz="3600" b="1" dirty="0" smtClean="0">
                <a:solidFill>
                  <a:schemeClr val="accent1">
                    <a:lumMod val="75000"/>
                  </a:schemeClr>
                </a:solidFill>
              </a:rPr>
              <a:t>vecākā programmas speciāliste </a:t>
            </a:r>
          </a:p>
          <a:p>
            <a:pPr algn="r" eaLnBrk="1" fontAlgn="auto" hangingPunct="1">
              <a:spcAft>
                <a:spcPts val="0"/>
              </a:spcAft>
              <a:defRPr/>
            </a:pPr>
            <a:r>
              <a:rPr lang="lv-LV" sz="3600" b="1" dirty="0" err="1" smtClean="0">
                <a:solidFill>
                  <a:schemeClr val="accent1">
                    <a:lumMod val="75000"/>
                  </a:schemeClr>
                </a:solidFill>
                <a:cs typeface="Arial" pitchFamily="34" charset="0"/>
                <a:hlinkClick r:id="rId3"/>
              </a:rPr>
              <a:t>irina.stolarova@viaa.gov.lv</a:t>
            </a:r>
            <a:endParaRPr lang="lv-LV" sz="3600" b="1" dirty="0" smtClean="0">
              <a:solidFill>
                <a:schemeClr val="accent1">
                  <a:lumMod val="75000"/>
                </a:schemeClr>
              </a:solidFill>
              <a:cs typeface="Arial" pitchFamily="34" charset="0"/>
            </a:endParaRPr>
          </a:p>
          <a:p>
            <a:pPr algn="r" eaLnBrk="1" fontAlgn="auto" hangingPunct="1">
              <a:spcAft>
                <a:spcPts val="0"/>
              </a:spcAft>
              <a:defRPr/>
            </a:pPr>
            <a:r>
              <a:rPr lang="lv-LV" sz="3600" b="1" dirty="0" smtClean="0">
                <a:solidFill>
                  <a:schemeClr val="accent1">
                    <a:lumMod val="75000"/>
                  </a:schemeClr>
                </a:solidFill>
                <a:cs typeface="Arial" pitchFamily="34" charset="0"/>
              </a:rPr>
              <a:t>678147410</a:t>
            </a:r>
            <a:endParaRPr lang="lv-LV" sz="3600" dirty="0" smtClean="0">
              <a:solidFill>
                <a:schemeClr val="accent1">
                  <a:lumMod val="75000"/>
                </a:schemeClr>
              </a:solidFill>
            </a:endParaRPr>
          </a:p>
          <a:p>
            <a:pPr eaLnBrk="1" fontAlgn="auto" hangingPunct="1">
              <a:spcAft>
                <a:spcPts val="0"/>
              </a:spcAft>
              <a:buFont typeface="Arial" panose="020B0604020202020204" pitchFamily="34" charset="0"/>
              <a:buNone/>
              <a:defRPr/>
            </a:pPr>
            <a:endParaRPr lang="lv-LV" sz="3600" b="1" dirty="0" smtClean="0">
              <a:solidFill>
                <a:schemeClr val="accent1">
                  <a:lumMod val="75000"/>
                </a:schemeClr>
              </a:solidFill>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95288" y="1628775"/>
            <a:ext cx="8497887" cy="4824413"/>
          </a:xfrm>
        </p:spPr>
        <p:txBody>
          <a:bodyPr/>
          <a:lstStyle/>
          <a:p>
            <a:pPr marL="0" indent="0">
              <a:buFont typeface="Arial" panose="020B0604020202020204" pitchFamily="34" charset="0"/>
              <a:buNone/>
              <a:defRPr/>
            </a:pPr>
            <a:r>
              <a:rPr lang="lv-LV" sz="2900" b="1" dirty="0" smtClean="0"/>
              <a:t>F sadaļa </a:t>
            </a:r>
            <a:r>
              <a:rPr lang="lv-LV" sz="2900" dirty="0" smtClean="0"/>
              <a:t>– </a:t>
            </a:r>
            <a:r>
              <a:rPr lang="lv-LV" sz="2900" b="1" dirty="0" smtClean="0"/>
              <a:t>projekta īstenošana</a:t>
            </a:r>
          </a:p>
          <a:p>
            <a:pPr marL="514350" indent="-514350">
              <a:buFont typeface="Arial" charset="0"/>
              <a:buNone/>
              <a:defRPr/>
            </a:pPr>
            <a:r>
              <a:rPr lang="lv-LV" sz="2800" dirty="0" smtClean="0"/>
              <a:t>      </a:t>
            </a:r>
            <a:r>
              <a:rPr lang="lv-LV" sz="2800" dirty="0"/>
              <a:t>A</a:t>
            </a:r>
            <a:r>
              <a:rPr lang="lv-LV" sz="2800" dirty="0" smtClean="0"/>
              <a:t>ktivitāšu apraksts, mērķgrupas, projekta aktivitāšu laika grafiks</a:t>
            </a:r>
          </a:p>
          <a:p>
            <a:pPr marL="0" indent="0">
              <a:buFont typeface="Arial" charset="0"/>
              <a:buNone/>
              <a:defRPr/>
            </a:pPr>
            <a:r>
              <a:rPr lang="lv-LV" sz="2800" b="1" dirty="0" smtClean="0"/>
              <a:t>F.1 sadaļa  sadaļa</a:t>
            </a:r>
            <a:r>
              <a:rPr lang="lv-LV" sz="2800" dirty="0" smtClean="0"/>
              <a:t> – </a:t>
            </a:r>
            <a:r>
              <a:rPr lang="lv-LV" sz="2800" b="1" dirty="0" smtClean="0"/>
              <a:t>dalībnieku ar ierobežotām iespējām iekļaušana </a:t>
            </a:r>
            <a:r>
              <a:rPr lang="lv-LV" sz="2800" i="1" dirty="0" smtClean="0"/>
              <a:t>(Erasmus</a:t>
            </a:r>
            <a:r>
              <a:rPr lang="lv-LV" sz="2800" dirty="0" smtClean="0"/>
              <a:t>+ programmas vadlīnijās 16. lpp.): </a:t>
            </a:r>
          </a:p>
          <a:p>
            <a:pPr marL="0" indent="0">
              <a:buFont typeface="Arial" panose="020B0604020202020204" pitchFamily="34" charset="0"/>
              <a:buNone/>
              <a:defRPr/>
            </a:pPr>
            <a:r>
              <a:rPr lang="lv-LV" sz="2800" dirty="0" smtClean="0"/>
              <a:t>      Vai projektā ir paredzēts iekļaut dalībniekus no zemāk   minētajām grupām: kultūras atšķirības, ar īpašām vajadzībām, ekonomiskas grūtības, mācību traucējumi, ģeogrāfiski šķēršļi, veselības traucējumi, sociāli šķēršļi?</a:t>
            </a:r>
          </a:p>
          <a:p>
            <a:pPr marL="0" indent="0">
              <a:buFont typeface="Arial" panose="020B0604020202020204" pitchFamily="34" charset="0"/>
              <a:buNone/>
              <a:defRPr/>
            </a:pPr>
            <a:endParaRPr lang="lv-LV" dirty="0"/>
          </a:p>
        </p:txBody>
      </p:sp>
      <p:sp>
        <p:nvSpPr>
          <p:cNvPr id="15363" name="Title 1"/>
          <p:cNvSpPr>
            <a:spLocks noGrp="1"/>
          </p:cNvSpPr>
          <p:nvPr>
            <p:ph type="title"/>
          </p:nvPr>
        </p:nvSpPr>
        <p:spPr/>
        <p:txBody>
          <a:bodyPr/>
          <a:lstStyle/>
          <a:p>
            <a:r>
              <a:rPr lang="lv-LV" altLang="lv-LV" sz="4000" b="1" smtClean="0">
                <a:solidFill>
                  <a:schemeClr val="bg1"/>
                </a:solidFill>
              </a:rPr>
              <a:t>Pieteikuma veidlapas sadaļas (F.1)</a:t>
            </a:r>
            <a:endParaRPr lang="lv-LV" altLang="lv-LV" sz="400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0" y="1412875"/>
            <a:ext cx="9144000" cy="5445125"/>
          </a:xfrm>
        </p:spPr>
        <p:txBody>
          <a:bodyPr/>
          <a:lstStyle/>
          <a:p>
            <a:pPr marL="0" indent="0">
              <a:buFont typeface="Arial" panose="020B0604020202020204" pitchFamily="34" charset="0"/>
              <a:buNone/>
              <a:defRPr/>
            </a:pPr>
            <a:r>
              <a:rPr lang="lv-LV" sz="2900" b="1" dirty="0" smtClean="0"/>
              <a:t>F.2 sadaļa</a:t>
            </a:r>
            <a:r>
              <a:rPr lang="lv-LV" sz="2900" dirty="0" smtClean="0"/>
              <a:t> – </a:t>
            </a:r>
            <a:r>
              <a:rPr lang="lv-LV" sz="2900" b="1" dirty="0" smtClean="0"/>
              <a:t>Projekta aktivitātes (= budžeta kategorijas izdevumu pamatojums)</a:t>
            </a:r>
          </a:p>
          <a:p>
            <a:pPr marL="0" indent="0">
              <a:buFont typeface="Arial" panose="020B0604020202020204" pitchFamily="34" charset="0"/>
              <a:buNone/>
              <a:defRPr/>
            </a:pPr>
            <a:r>
              <a:rPr lang="lv-LV" sz="2800" b="1" dirty="0" smtClean="0"/>
              <a:t>F.2.1.sadaļa – Intelektuālais rezultāts (“</a:t>
            </a:r>
            <a:r>
              <a:rPr lang="lv-LV" sz="2800" b="1" i="1" dirty="0" smtClean="0"/>
              <a:t>Intellectual Output</a:t>
            </a:r>
            <a:r>
              <a:rPr lang="lv-LV" sz="2800" b="1" dirty="0" smtClean="0"/>
              <a:t>”)</a:t>
            </a:r>
          </a:p>
          <a:p>
            <a:pPr marL="0" indent="0">
              <a:buFont typeface="Arial" panose="020B0604020202020204" pitchFamily="34" charset="0"/>
              <a:buNone/>
              <a:defRPr/>
            </a:pPr>
            <a:r>
              <a:rPr lang="lv-LV" sz="2700" dirty="0" smtClean="0"/>
              <a:t>Šī sadaļa jāaizpilda tikai tad, ja tiek izstrādāti intelektuāli inovatīvi rezultāti (</a:t>
            </a:r>
            <a:r>
              <a:rPr lang="lv-LV" sz="2700" i="1" dirty="0" smtClean="0"/>
              <a:t>Intellectual Output)</a:t>
            </a:r>
            <a:r>
              <a:rPr lang="lv-LV" sz="2700" dirty="0" smtClean="0"/>
              <a:t>, kuriem ir nozīmīga ietekme un pārnesamība (piem., mācību programmas, pedagoģiskie materiāli, IT rīki, pētījumi utt.) </a:t>
            </a:r>
          </a:p>
          <a:p>
            <a:pPr marL="0" indent="0">
              <a:buFont typeface="Arial" panose="020B0604020202020204" pitchFamily="34" charset="0"/>
              <a:buChar char="•"/>
              <a:defRPr/>
            </a:pPr>
            <a:r>
              <a:rPr lang="lv-LV" sz="2700" dirty="0" smtClean="0"/>
              <a:t>  jāizvēlas rezultāta veids, valodas, kurās tas būs pieejams un veidi, kādos tas būs pieejams;</a:t>
            </a:r>
          </a:p>
          <a:p>
            <a:pPr marL="0" indent="0">
              <a:buFont typeface="Arial" panose="020B0604020202020204" pitchFamily="34" charset="0"/>
              <a:buChar char="•"/>
              <a:defRPr/>
            </a:pPr>
            <a:r>
              <a:rPr lang="lv-LV" sz="2700" dirty="0" smtClean="0"/>
              <a:t>  jāsniedz informācija par aktivitātēm, kuras tiks veiktas intelektuālā rezultāta izstrādei. Nospiežot pogu “+”, var pievienot tādu aktivitāšu skaitu, kāds ir nepieciešams.</a:t>
            </a:r>
          </a:p>
          <a:p>
            <a:pPr marL="0" indent="0">
              <a:buFont typeface="Arial" panose="020B0604020202020204" pitchFamily="34" charset="0"/>
              <a:buNone/>
              <a:defRPr/>
            </a:pPr>
            <a:endParaRPr lang="lv-LV" sz="2800" dirty="0" smtClean="0"/>
          </a:p>
          <a:p>
            <a:pPr marL="0" indent="0">
              <a:buFont typeface="Arial" panose="020B0604020202020204" pitchFamily="34" charset="0"/>
              <a:buNone/>
              <a:defRPr/>
            </a:pPr>
            <a:endParaRPr lang="lv-LV" sz="2800" dirty="0" smtClean="0"/>
          </a:p>
          <a:p>
            <a:pPr>
              <a:buFont typeface="Arial" panose="020B0604020202020204" pitchFamily="34" charset="0"/>
              <a:buChar char="•"/>
              <a:defRPr/>
            </a:pPr>
            <a:endParaRPr lang="lv-LV" dirty="0"/>
          </a:p>
        </p:txBody>
      </p:sp>
      <p:sp>
        <p:nvSpPr>
          <p:cNvPr id="16387" name="Title 1"/>
          <p:cNvSpPr>
            <a:spLocks noGrp="1"/>
          </p:cNvSpPr>
          <p:nvPr>
            <p:ph type="title"/>
          </p:nvPr>
        </p:nvSpPr>
        <p:spPr/>
        <p:txBody>
          <a:bodyPr/>
          <a:lstStyle/>
          <a:p>
            <a:r>
              <a:rPr lang="lv-LV" altLang="lv-LV" sz="4000" b="1" dirty="0" smtClean="0">
                <a:solidFill>
                  <a:schemeClr val="bg1"/>
                </a:solidFill>
              </a:rPr>
              <a:t>Pieteikuma veidlapas sadaļas (F.2.1)</a:t>
            </a:r>
            <a:endParaRPr lang="lv-LV" altLang="lv-LV" sz="40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lv-LV" altLang="lv-LV" sz="4000" b="1" dirty="0" smtClean="0">
                <a:solidFill>
                  <a:schemeClr val="bg1"/>
                </a:solidFill>
              </a:rPr>
              <a:t>Pieteikuma veidlapas sadaļas (F.2.2.)</a:t>
            </a:r>
            <a:endParaRPr lang="lv-LV" altLang="lv-LV" sz="4000" dirty="0" smtClean="0"/>
          </a:p>
        </p:txBody>
      </p:sp>
      <p:sp>
        <p:nvSpPr>
          <p:cNvPr id="3" name="Content Placeholder 2"/>
          <p:cNvSpPr>
            <a:spLocks noGrp="1"/>
          </p:cNvSpPr>
          <p:nvPr>
            <p:ph idx="1"/>
          </p:nvPr>
        </p:nvSpPr>
        <p:spPr>
          <a:xfrm>
            <a:off x="323528" y="1484784"/>
            <a:ext cx="8496944" cy="4680520"/>
          </a:xfrm>
        </p:spPr>
        <p:txBody>
          <a:bodyPr/>
          <a:lstStyle/>
          <a:p>
            <a:pPr marL="0" indent="0">
              <a:buFont typeface="Arial" charset="0"/>
              <a:buNone/>
              <a:defRPr/>
            </a:pPr>
            <a:r>
              <a:rPr lang="lv-LV" sz="3000" b="1" dirty="0" smtClean="0"/>
              <a:t>F.2.2.sadaļa – Rezultātu izplatīšanas pasākumi (“</a:t>
            </a:r>
            <a:r>
              <a:rPr lang="lv-LV" sz="3000" b="1" i="1" dirty="0" smtClean="0"/>
              <a:t>Multiplier events</a:t>
            </a:r>
            <a:r>
              <a:rPr lang="lv-LV" sz="3000" b="1" dirty="0" smtClean="0"/>
              <a:t>”) </a:t>
            </a:r>
          </a:p>
          <a:p>
            <a:pPr marL="0" indent="0">
              <a:buFont typeface="Arial" panose="020B0604020202020204" pitchFamily="34" charset="0"/>
              <a:buChar char="•"/>
              <a:defRPr/>
            </a:pPr>
            <a:r>
              <a:rPr lang="lv-LV" sz="2800" b="1" dirty="0" smtClean="0"/>
              <a:t> </a:t>
            </a:r>
            <a:r>
              <a:rPr lang="lv-LV" sz="2800" dirty="0" smtClean="0"/>
              <a:t>Nacionāli un starptautiski semināri/konferences/pasākumi intelektuālo rezultātu izplatīšanai (projekta partnerorganizāciju valstis, izņemot programmas partnervalstis);</a:t>
            </a:r>
          </a:p>
          <a:p>
            <a:pPr marL="0" indent="0">
              <a:buFont typeface="Arial" panose="020B0604020202020204" pitchFamily="34" charset="0"/>
              <a:buChar char="•"/>
              <a:defRPr/>
            </a:pPr>
            <a:r>
              <a:rPr lang="lv-LV" sz="2800" dirty="0" smtClean="0"/>
              <a:t>  Šī sadaļa jāaizpilda tikai tad, ja tiek izstrādāti intelektuālie rezultāti (</a:t>
            </a:r>
            <a:r>
              <a:rPr lang="lv-LV" sz="2800" i="1" dirty="0" err="1" smtClean="0"/>
              <a:t>Intellectual</a:t>
            </a:r>
            <a:r>
              <a:rPr lang="lv-LV" sz="2800" i="1" dirty="0" smtClean="0"/>
              <a:t> </a:t>
            </a:r>
            <a:r>
              <a:rPr lang="lv-LV" sz="2800" i="1" dirty="0" err="1" smtClean="0"/>
              <a:t>Output</a:t>
            </a:r>
            <a:r>
              <a:rPr lang="lv-LV" sz="2800" dirty="0" smtClean="0"/>
              <a:t>) </a:t>
            </a:r>
          </a:p>
          <a:p>
            <a:pPr marL="0" indent="0">
              <a:spcBef>
                <a:spcPts val="0"/>
              </a:spcBef>
              <a:buFont typeface="Arial" panose="020B0604020202020204" pitchFamily="34" charset="0"/>
              <a:buChar char="•"/>
              <a:defRPr/>
            </a:pPr>
            <a:endParaRPr lang="lv-LV" sz="2400" dirty="0" smtClean="0"/>
          </a:p>
          <a:p>
            <a:pPr marL="0" indent="0">
              <a:buFont typeface="Arial" panose="020B0604020202020204" pitchFamily="34" charset="0"/>
              <a:buNone/>
              <a:defRPr/>
            </a:pPr>
            <a:endParaRPr lang="lv-LV" sz="2400" dirty="0" smtClean="0"/>
          </a:p>
          <a:p>
            <a:pPr>
              <a:defRPr/>
            </a:pPr>
            <a:endParaRPr lang="lv-LV"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lv-LV" sz="4000" b="1" dirty="0" smtClean="0">
                <a:solidFill>
                  <a:schemeClr val="bg1"/>
                </a:solidFill>
              </a:rPr>
              <a:t>Pieteikuma veidlapas sadaļas (F.2.2.)</a:t>
            </a:r>
            <a:endParaRPr lang="lv-LV" sz="4000" dirty="0"/>
          </a:p>
        </p:txBody>
      </p:sp>
      <p:sp>
        <p:nvSpPr>
          <p:cNvPr id="3" name="Content Placeholder 2"/>
          <p:cNvSpPr>
            <a:spLocks noGrp="1"/>
          </p:cNvSpPr>
          <p:nvPr>
            <p:ph idx="1"/>
          </p:nvPr>
        </p:nvSpPr>
        <p:spPr>
          <a:xfrm>
            <a:off x="251520" y="1412776"/>
            <a:ext cx="8640960" cy="5184576"/>
          </a:xfrm>
        </p:spPr>
        <p:txBody>
          <a:bodyPr/>
          <a:lstStyle/>
          <a:p>
            <a:pPr marL="0" indent="0">
              <a:spcBef>
                <a:spcPts val="600"/>
              </a:spcBef>
              <a:buFont typeface="Arial" panose="020B0604020202020204" pitchFamily="34" charset="0"/>
              <a:buNone/>
              <a:defRPr/>
            </a:pPr>
            <a:r>
              <a:rPr lang="lv-LV" sz="2800" b="1" dirty="0" smtClean="0"/>
              <a:t>F.2.3.sadaļa</a:t>
            </a:r>
            <a:r>
              <a:rPr lang="lv-LV" sz="2800" dirty="0" smtClean="0"/>
              <a:t> – </a:t>
            </a:r>
            <a:r>
              <a:rPr lang="lv-LV" sz="2800" b="1" dirty="0" smtClean="0"/>
              <a:t>Mācīšanas/mācīšanās aktivitātes (Mācību mobilitātes) </a:t>
            </a:r>
          </a:p>
          <a:p>
            <a:pPr marL="0" indent="0">
              <a:spcBef>
                <a:spcPts val="0"/>
              </a:spcBef>
              <a:buFont typeface="Arial" panose="020B0604020202020204" pitchFamily="34" charset="0"/>
              <a:buChar char="•"/>
              <a:defRPr/>
            </a:pPr>
            <a:r>
              <a:rPr lang="lv-LV" sz="2800" dirty="0" smtClean="0"/>
              <a:t> informācija par </a:t>
            </a:r>
            <a:r>
              <a:rPr lang="lv-LV" sz="2800" dirty="0" err="1" smtClean="0"/>
              <a:t>mobilitāšu</a:t>
            </a:r>
            <a:r>
              <a:rPr lang="lv-LV" sz="2800" dirty="0" smtClean="0"/>
              <a:t> veidiem ir pieejama </a:t>
            </a:r>
            <a:r>
              <a:rPr lang="lv-LV" sz="2800" i="1" dirty="0" smtClean="0"/>
              <a:t>Erasmus</a:t>
            </a:r>
            <a:r>
              <a:rPr lang="lv-LV" sz="2800" dirty="0" smtClean="0"/>
              <a:t>+ programmas vadlīnijās 98. lpp.;</a:t>
            </a:r>
          </a:p>
          <a:p>
            <a:pPr marL="0" indent="0">
              <a:spcBef>
                <a:spcPts val="0"/>
              </a:spcBef>
              <a:buFont typeface="Arial" panose="020B0604020202020204" pitchFamily="34" charset="0"/>
              <a:buChar char="•"/>
              <a:defRPr/>
            </a:pPr>
            <a:r>
              <a:rPr lang="lv-LV" sz="2800" dirty="0" smtClean="0"/>
              <a:t> jāpamato </a:t>
            </a:r>
            <a:r>
              <a:rPr lang="lv-LV" sz="2800" dirty="0" err="1" smtClean="0"/>
              <a:t>mobilitāšu</a:t>
            </a:r>
            <a:r>
              <a:rPr lang="lv-LV" sz="2800" dirty="0" smtClean="0"/>
              <a:t> nepieciešamība, kā mobilitātes palīdzēs sasniegt projekta mērķus;</a:t>
            </a:r>
          </a:p>
          <a:p>
            <a:pPr marL="0" indent="0">
              <a:spcBef>
                <a:spcPts val="0"/>
              </a:spcBef>
              <a:buFont typeface="Arial" panose="020B0604020202020204" pitchFamily="34" charset="0"/>
              <a:buChar char="•"/>
              <a:defRPr/>
            </a:pPr>
            <a:r>
              <a:rPr lang="lv-LV" sz="2800" dirty="0" smtClean="0"/>
              <a:t> jānorāda, vai tā ir īstermiņa vai ilgtermiņa (virs 1 mēneša) mobilitāte;</a:t>
            </a:r>
          </a:p>
          <a:p>
            <a:pPr marL="0" indent="0">
              <a:spcBef>
                <a:spcPts val="0"/>
              </a:spcBef>
              <a:buFont typeface="Arial" panose="020B0604020202020204" pitchFamily="34" charset="0"/>
              <a:buChar char="•"/>
              <a:defRPr/>
            </a:pPr>
            <a:r>
              <a:rPr lang="lv-LV" sz="2800" dirty="0" smtClean="0"/>
              <a:t> lai pievienotu nākamo aktivitāti, jānospiež poga “</a:t>
            </a:r>
            <a:r>
              <a:rPr lang="lv-LV" sz="2800" i="1" dirty="0" err="1" smtClean="0"/>
              <a:t>Add</a:t>
            </a:r>
            <a:r>
              <a:rPr lang="lv-LV" sz="2800" i="1" dirty="0" smtClean="0"/>
              <a:t> </a:t>
            </a:r>
            <a:r>
              <a:rPr lang="lv-LV" sz="2800" i="1" dirty="0" err="1" smtClean="0"/>
              <a:t>Activity</a:t>
            </a:r>
            <a:r>
              <a:rPr lang="lv-LV" sz="2800" dirty="0" smtClean="0"/>
              <a:t>”;</a:t>
            </a:r>
          </a:p>
          <a:p>
            <a:pPr marL="0" indent="0">
              <a:spcBef>
                <a:spcPts val="0"/>
              </a:spcBef>
              <a:buFont typeface="Arial" panose="020B0604020202020204" pitchFamily="34" charset="0"/>
              <a:buChar char="•"/>
              <a:defRPr/>
            </a:pPr>
            <a:r>
              <a:rPr lang="lv-LV" sz="2800" dirty="0" smtClean="0"/>
              <a:t> ailē  “</a:t>
            </a:r>
            <a:r>
              <a:rPr lang="lv-LV" sz="2800" i="1" dirty="0" err="1" smtClean="0"/>
              <a:t>Participating</a:t>
            </a:r>
            <a:r>
              <a:rPr lang="lv-LV" sz="2800" i="1" dirty="0" smtClean="0"/>
              <a:t> </a:t>
            </a:r>
            <a:r>
              <a:rPr lang="lv-LV" sz="2800" i="1" dirty="0" err="1" smtClean="0"/>
              <a:t>organisations</a:t>
            </a:r>
            <a:r>
              <a:rPr lang="lv-LV" sz="2800" dirty="0" smtClean="0"/>
              <a:t>” jāizvēlas nosūtošā un uzņemošā organizācija</a:t>
            </a:r>
          </a:p>
          <a:p>
            <a:endParaRPr lang="lv-LV"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457200" y="1412875"/>
            <a:ext cx="8291513" cy="5257800"/>
          </a:xfrm>
        </p:spPr>
        <p:txBody>
          <a:bodyPr/>
          <a:lstStyle/>
          <a:p>
            <a:pPr marL="0" indent="0">
              <a:buFont typeface="Arial" panose="020B0604020202020204" pitchFamily="34" charset="0"/>
              <a:buNone/>
              <a:defRPr/>
            </a:pPr>
            <a:r>
              <a:rPr lang="lv-LV" sz="3000" b="1" dirty="0" smtClean="0"/>
              <a:t>G. Sadaļa – </a:t>
            </a:r>
            <a:r>
              <a:rPr lang="lv-LV" sz="3000" b="1" dirty="0" err="1" smtClean="0"/>
              <a:t>Follow-up</a:t>
            </a:r>
            <a:endParaRPr lang="lv-LV" sz="3000" b="1" dirty="0" smtClean="0"/>
          </a:p>
          <a:p>
            <a:pPr marL="0" indent="0">
              <a:buFont typeface="Arial" panose="020B0604020202020204" pitchFamily="34" charset="0"/>
              <a:buNone/>
              <a:defRPr/>
            </a:pPr>
            <a:r>
              <a:rPr lang="lv-LV" sz="3000" b="1" dirty="0" smtClean="0"/>
              <a:t>G.1. – Ietekme </a:t>
            </a:r>
          </a:p>
          <a:p>
            <a:pPr marL="0" indent="0">
              <a:buFont typeface="Arial" panose="020B0604020202020204" pitchFamily="34" charset="0"/>
              <a:buNone/>
              <a:defRPr/>
            </a:pPr>
            <a:r>
              <a:rPr lang="lv-LV" sz="2900" dirty="0" smtClean="0"/>
              <a:t>Jāraksturo projekta ietekme uz: </a:t>
            </a:r>
          </a:p>
          <a:p>
            <a:pPr marL="0" indent="0">
              <a:buFont typeface="Arial" panose="020B0604020202020204" pitchFamily="34" charset="0"/>
              <a:buChar char="•"/>
              <a:defRPr/>
            </a:pPr>
            <a:r>
              <a:rPr lang="lv-LV" sz="2900" dirty="0" smtClean="0"/>
              <a:t>  dalībniekiem, organizāciju, mērķgrupu, citām iesaistītām pusēm;</a:t>
            </a:r>
          </a:p>
          <a:p>
            <a:pPr marL="0" indent="0">
              <a:buFont typeface="Arial" panose="020B0604020202020204" pitchFamily="34" charset="0"/>
              <a:buChar char="•"/>
              <a:defRPr/>
            </a:pPr>
            <a:r>
              <a:rPr lang="lv-LV" sz="2900" dirty="0" smtClean="0"/>
              <a:t>  vietējā, reģionālā, nacionālā, Eiropas un/vai starptautiskā līmenī</a:t>
            </a:r>
          </a:p>
          <a:p>
            <a:pPr marL="0" indent="0">
              <a:buFont typeface="Arial" panose="020B0604020202020204" pitchFamily="34" charset="0"/>
              <a:buChar char="•"/>
              <a:defRPr/>
            </a:pPr>
            <a:r>
              <a:rPr lang="lv-LV" sz="2900" dirty="0" smtClean="0"/>
              <a:t>  kā minētā ietekme tiks izmērīta?</a:t>
            </a:r>
          </a:p>
          <a:p>
            <a:pPr marL="0" indent="0">
              <a:buFont typeface="Arial" panose="020B0604020202020204" pitchFamily="34" charset="0"/>
              <a:buNone/>
              <a:defRPr/>
            </a:pPr>
            <a:endParaRPr lang="lv-LV" sz="2800" dirty="0" smtClean="0"/>
          </a:p>
          <a:p>
            <a:pPr>
              <a:buFont typeface="Arial" panose="020B0604020202020204" pitchFamily="34" charset="0"/>
              <a:buChar char="•"/>
              <a:defRPr/>
            </a:pPr>
            <a:endParaRPr lang="lv-LV" dirty="0"/>
          </a:p>
        </p:txBody>
      </p:sp>
      <p:sp>
        <p:nvSpPr>
          <p:cNvPr id="18435" name="Title 1"/>
          <p:cNvSpPr>
            <a:spLocks noGrp="1"/>
          </p:cNvSpPr>
          <p:nvPr>
            <p:ph type="title"/>
          </p:nvPr>
        </p:nvSpPr>
        <p:spPr/>
        <p:txBody>
          <a:bodyPr/>
          <a:lstStyle/>
          <a:p>
            <a:r>
              <a:rPr lang="lv-LV" altLang="lv-LV" sz="4000" b="1" smtClean="0">
                <a:solidFill>
                  <a:schemeClr val="bg1"/>
                </a:solidFill>
              </a:rPr>
              <a:t>Pieteikuma veidlapas sadaļas (G.1)</a:t>
            </a:r>
            <a:endParaRPr lang="lv-LV" altLang="lv-LV" sz="400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107950" y="1341438"/>
            <a:ext cx="8928100" cy="5329237"/>
          </a:xfrm>
        </p:spPr>
        <p:txBody>
          <a:bodyPr/>
          <a:lstStyle/>
          <a:p>
            <a:pPr marL="0" indent="0">
              <a:buFont typeface="Arial" panose="020B0604020202020204" pitchFamily="34" charset="0"/>
              <a:buNone/>
              <a:defRPr/>
            </a:pPr>
            <a:r>
              <a:rPr lang="lv-LV" sz="2800" b="1" dirty="0" smtClean="0"/>
              <a:t>G.2. - Rezultātu izplatīšana un izmantošana </a:t>
            </a:r>
          </a:p>
          <a:p>
            <a:pPr marL="0" indent="0">
              <a:buFont typeface="Arial" charset="0"/>
              <a:buNone/>
              <a:defRPr/>
            </a:pPr>
            <a:r>
              <a:rPr lang="lv-LV" sz="2800" dirty="0" smtClean="0"/>
              <a:t>Projekta publicitātes plāns:</a:t>
            </a:r>
          </a:p>
          <a:p>
            <a:pPr marL="0" indent="0">
              <a:buFont typeface="Arial" panose="020B0604020202020204" pitchFamily="34" charset="0"/>
              <a:buChar char="•"/>
              <a:defRPr/>
            </a:pPr>
            <a:r>
              <a:rPr lang="lv-LV" sz="2800" dirty="0" smtClean="0"/>
              <a:t> kādas rezultātu izplatīšanas aktivitātes ir plānots īstenot?</a:t>
            </a:r>
          </a:p>
          <a:p>
            <a:pPr marL="0" indent="0">
              <a:buFont typeface="Arial" panose="020B0604020202020204" pitchFamily="34" charset="0"/>
              <a:buChar char="•"/>
              <a:defRPr/>
            </a:pPr>
            <a:r>
              <a:rPr lang="lv-LV" sz="2800" dirty="0" smtClean="0"/>
              <a:t> kam tiks izplatīti projekta rezultāti (mērķa grupa)?</a:t>
            </a:r>
          </a:p>
          <a:p>
            <a:pPr marL="0" indent="0">
              <a:buFont typeface="Arial" panose="020B0604020202020204" pitchFamily="34" charset="0"/>
              <a:buChar char="•"/>
              <a:defRPr/>
            </a:pPr>
            <a:r>
              <a:rPr lang="lv-LV" sz="2800" dirty="0" smtClean="0"/>
              <a:t> kas būs atbildīgs par projekta rezultātu izplatīšanu?</a:t>
            </a:r>
          </a:p>
          <a:p>
            <a:pPr marL="0" indent="0">
              <a:buFont typeface="Arial" panose="020B0604020202020204" pitchFamily="34" charset="0"/>
              <a:buChar char="•"/>
              <a:defRPr/>
            </a:pPr>
            <a:r>
              <a:rPr lang="lv-LV" sz="2800" dirty="0" smtClean="0"/>
              <a:t> kā tiks nodrošināta projekta rezultātu pieejamība?</a:t>
            </a:r>
          </a:p>
          <a:p>
            <a:pPr>
              <a:buFont typeface="Arial" charset="0"/>
              <a:buNone/>
              <a:defRPr/>
            </a:pPr>
            <a:r>
              <a:rPr lang="lv-LV" sz="2400" dirty="0" smtClean="0"/>
              <a:t>     Ieteikumi rezultātu izplatīšanas aktivitātēm publicēti </a:t>
            </a:r>
            <a:r>
              <a:rPr lang="lv-LV" sz="2400" i="1" dirty="0" smtClean="0"/>
              <a:t>Erasmus</a:t>
            </a:r>
            <a:r>
              <a:rPr lang="lv-LV" sz="2400" dirty="0" smtClean="0"/>
              <a:t>+ programmas vadlīnijas 248.lpp. </a:t>
            </a:r>
          </a:p>
          <a:p>
            <a:pPr>
              <a:buFont typeface="Arial" charset="0"/>
              <a:buNone/>
              <a:defRPr/>
            </a:pPr>
            <a:r>
              <a:rPr lang="lv-LV" sz="2800" b="1" dirty="0" smtClean="0"/>
              <a:t>G.3 – Ilgtspēja</a:t>
            </a:r>
          </a:p>
          <a:p>
            <a:pPr>
              <a:buFont typeface="Arial" charset="0"/>
              <a:buNone/>
              <a:defRPr/>
            </a:pPr>
            <a:r>
              <a:rPr lang="lv-LV" sz="2400" dirty="0" smtClean="0"/>
              <a:t>     </a:t>
            </a:r>
            <a:r>
              <a:rPr lang="lv-LV" sz="2700" dirty="0" smtClean="0"/>
              <a:t>Kā plānots uzturēt/izmantot projekta sasniegtos rezultātus pēc ES finansējuma beigām un ar kādiem resursiem?</a:t>
            </a:r>
            <a:r>
              <a:rPr lang="lv-LV" sz="2700" b="1" dirty="0" smtClean="0"/>
              <a:t> </a:t>
            </a:r>
            <a:endParaRPr lang="lv-LV" sz="2700" b="1" dirty="0"/>
          </a:p>
        </p:txBody>
      </p:sp>
      <p:sp>
        <p:nvSpPr>
          <p:cNvPr id="19459" name="Title 1"/>
          <p:cNvSpPr>
            <a:spLocks noGrp="1"/>
          </p:cNvSpPr>
          <p:nvPr>
            <p:ph type="title"/>
          </p:nvPr>
        </p:nvSpPr>
        <p:spPr/>
        <p:txBody>
          <a:bodyPr/>
          <a:lstStyle/>
          <a:p>
            <a:r>
              <a:rPr lang="lv-LV" altLang="lv-LV" sz="4000" b="1" smtClean="0">
                <a:solidFill>
                  <a:schemeClr val="bg1"/>
                </a:solidFill>
              </a:rPr>
              <a:t>Pieteikuma veidlapas sadaļas (G.2-3)</a:t>
            </a:r>
            <a:endParaRPr lang="lv-LV" altLang="lv-LV" sz="400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atura vietturis 2"/>
          <p:cNvSpPr>
            <a:spLocks noGrp="1"/>
          </p:cNvSpPr>
          <p:nvPr>
            <p:ph idx="1"/>
          </p:nvPr>
        </p:nvSpPr>
        <p:spPr>
          <a:xfrm>
            <a:off x="0" y="1341438"/>
            <a:ext cx="9144000" cy="5516562"/>
          </a:xfrm>
        </p:spPr>
        <p:txBody>
          <a:bodyPr/>
          <a:lstStyle/>
          <a:p>
            <a:pPr marL="0" indent="0">
              <a:buFont typeface="Arial" charset="0"/>
              <a:buNone/>
              <a:defRPr/>
            </a:pPr>
            <a:r>
              <a:rPr lang="lv-LV" sz="2800" b="1" dirty="0" smtClean="0"/>
              <a:t>H. </a:t>
            </a:r>
            <a:r>
              <a:rPr lang="lv-LV" sz="2650" b="1" dirty="0" smtClean="0"/>
              <a:t>Budžets (maksimālais finansējums 150 000 EUR gadā)</a:t>
            </a:r>
          </a:p>
          <a:p>
            <a:pPr eaLnBrk="1" hangingPunct="1">
              <a:buFont typeface="Arial" charset="0"/>
              <a:buNone/>
              <a:defRPr/>
            </a:pPr>
            <a:r>
              <a:rPr lang="lv-LV" sz="2650" b="1" dirty="0" smtClean="0">
                <a:solidFill>
                  <a:schemeClr val="accent1">
                    <a:lumMod val="75000"/>
                  </a:schemeClr>
                </a:solidFill>
              </a:rPr>
              <a:t>H.1. Projekta vadība un īstenošana/ </a:t>
            </a:r>
            <a:r>
              <a:rPr lang="lv-LV" sz="2650" b="1" i="1" dirty="0" smtClean="0">
                <a:solidFill>
                  <a:schemeClr val="accent1">
                    <a:lumMod val="75000"/>
                  </a:schemeClr>
                </a:solidFill>
              </a:rPr>
              <a:t>Project </a:t>
            </a:r>
            <a:r>
              <a:rPr lang="lv-LV" sz="2650" b="1" i="1" dirty="0" err="1" smtClean="0">
                <a:solidFill>
                  <a:schemeClr val="accent1">
                    <a:lumMod val="75000"/>
                  </a:schemeClr>
                </a:solidFill>
              </a:rPr>
              <a:t>management</a:t>
            </a:r>
            <a:r>
              <a:rPr lang="lv-LV" sz="2650" b="1" i="1" dirty="0" smtClean="0">
                <a:solidFill>
                  <a:schemeClr val="accent1">
                    <a:lumMod val="75000"/>
                  </a:schemeClr>
                </a:solidFill>
              </a:rPr>
              <a:t> </a:t>
            </a:r>
            <a:r>
              <a:rPr lang="lv-LV" sz="2650" b="1" i="1" dirty="0" err="1" smtClean="0">
                <a:solidFill>
                  <a:schemeClr val="accent1">
                    <a:lumMod val="75000"/>
                  </a:schemeClr>
                </a:solidFill>
              </a:rPr>
              <a:t>and</a:t>
            </a:r>
            <a:r>
              <a:rPr lang="lv-LV" sz="2650" b="1" i="1" dirty="0" smtClean="0">
                <a:solidFill>
                  <a:schemeClr val="accent1">
                    <a:lumMod val="75000"/>
                  </a:schemeClr>
                </a:solidFill>
              </a:rPr>
              <a:t> </a:t>
            </a:r>
            <a:r>
              <a:rPr lang="lv-LV" sz="2650" b="1" i="1" dirty="0" err="1" smtClean="0">
                <a:solidFill>
                  <a:schemeClr val="accent1">
                    <a:lumMod val="75000"/>
                  </a:schemeClr>
                </a:solidFill>
              </a:rPr>
              <a:t>Implementation</a:t>
            </a:r>
            <a:r>
              <a:rPr lang="lv-LV" sz="2650" b="1" i="1" dirty="0" smtClean="0">
                <a:solidFill>
                  <a:schemeClr val="accent1">
                    <a:lumMod val="75000"/>
                  </a:schemeClr>
                </a:solidFill>
              </a:rPr>
              <a:t> </a:t>
            </a:r>
          </a:p>
          <a:p>
            <a:pPr eaLnBrk="1" hangingPunct="1">
              <a:buFont typeface="Arial" charset="0"/>
              <a:buNone/>
              <a:defRPr/>
            </a:pPr>
            <a:r>
              <a:rPr lang="lv-LV" sz="2650" b="1" dirty="0" smtClean="0">
                <a:solidFill>
                  <a:schemeClr val="accent1">
                    <a:lumMod val="75000"/>
                  </a:schemeClr>
                </a:solidFill>
              </a:rPr>
              <a:t>H.2. Starptautiskās projekta sanāksmes/ </a:t>
            </a:r>
            <a:r>
              <a:rPr lang="lv-LV" sz="2650" b="1" i="1" dirty="0" smtClean="0">
                <a:solidFill>
                  <a:schemeClr val="accent1">
                    <a:lumMod val="75000"/>
                  </a:schemeClr>
                </a:solidFill>
              </a:rPr>
              <a:t>Transnational Project </a:t>
            </a:r>
            <a:r>
              <a:rPr lang="lv-LV" sz="2650" b="1" i="1" dirty="0" err="1" smtClean="0">
                <a:solidFill>
                  <a:schemeClr val="accent1">
                    <a:lumMod val="75000"/>
                  </a:schemeClr>
                </a:solidFill>
              </a:rPr>
              <a:t>Meetings</a:t>
            </a:r>
            <a:endParaRPr lang="lv-LV" sz="2650" b="1" i="1" dirty="0" smtClean="0">
              <a:solidFill>
                <a:schemeClr val="accent1">
                  <a:lumMod val="75000"/>
                </a:schemeClr>
              </a:solidFill>
            </a:endParaRPr>
          </a:p>
          <a:p>
            <a:pPr eaLnBrk="1" hangingPunct="1">
              <a:buFont typeface="Arial" charset="0"/>
              <a:buNone/>
              <a:defRPr/>
            </a:pPr>
            <a:r>
              <a:rPr lang="lv-LV" sz="2650" dirty="0" smtClean="0"/>
              <a:t>H.3. Intelektuālie rezultāti/ </a:t>
            </a:r>
            <a:r>
              <a:rPr lang="lv-LV" sz="2650" i="1" dirty="0" err="1" smtClean="0"/>
              <a:t>Intellectual</a:t>
            </a:r>
            <a:r>
              <a:rPr lang="lv-LV" sz="2650" i="1" dirty="0" smtClean="0"/>
              <a:t> </a:t>
            </a:r>
            <a:r>
              <a:rPr lang="lv-LV" sz="2650" i="1" dirty="0" err="1" smtClean="0"/>
              <a:t>Outputs</a:t>
            </a:r>
            <a:endParaRPr lang="lv-LV" sz="2650" i="1" dirty="0" smtClean="0"/>
          </a:p>
          <a:p>
            <a:pPr eaLnBrk="1" hangingPunct="1">
              <a:buFont typeface="Arial" charset="0"/>
              <a:buNone/>
              <a:defRPr/>
            </a:pPr>
            <a:r>
              <a:rPr lang="lv-LV" sz="2650" dirty="0" smtClean="0"/>
              <a:t>H.4. Rezultātu izplatīšanas pasākumi/ </a:t>
            </a:r>
            <a:r>
              <a:rPr lang="lv-LV" sz="2650" i="1" dirty="0" err="1" smtClean="0"/>
              <a:t>Multiplier</a:t>
            </a:r>
            <a:r>
              <a:rPr lang="lv-LV" sz="2650" i="1" dirty="0" smtClean="0"/>
              <a:t> </a:t>
            </a:r>
            <a:r>
              <a:rPr lang="lv-LV" sz="2650" i="1" dirty="0" err="1" smtClean="0"/>
              <a:t>Events</a:t>
            </a:r>
            <a:endParaRPr lang="lv-LV" sz="2650" i="1" dirty="0" smtClean="0"/>
          </a:p>
          <a:p>
            <a:pPr eaLnBrk="1" hangingPunct="1">
              <a:buFont typeface="Arial" charset="0"/>
              <a:buNone/>
              <a:defRPr/>
            </a:pPr>
            <a:r>
              <a:rPr lang="lv-LV" sz="2650" b="1" dirty="0">
                <a:solidFill>
                  <a:schemeClr val="accent1">
                    <a:lumMod val="75000"/>
                  </a:schemeClr>
                </a:solidFill>
              </a:rPr>
              <a:t>H.5. Starptautiskās mācību mobilitātes/ </a:t>
            </a:r>
            <a:r>
              <a:rPr lang="lv-LV" sz="2650" b="1" dirty="0" err="1">
                <a:solidFill>
                  <a:schemeClr val="accent1">
                    <a:lumMod val="75000"/>
                  </a:schemeClr>
                </a:solidFill>
              </a:rPr>
              <a:t>Learning</a:t>
            </a:r>
            <a:r>
              <a:rPr lang="lv-LV" sz="2650" b="1" dirty="0">
                <a:solidFill>
                  <a:schemeClr val="accent1">
                    <a:lumMod val="75000"/>
                  </a:schemeClr>
                </a:solidFill>
              </a:rPr>
              <a:t>/</a:t>
            </a:r>
            <a:r>
              <a:rPr lang="lv-LV" sz="2650" b="1" dirty="0" err="1">
                <a:solidFill>
                  <a:schemeClr val="accent1">
                    <a:lumMod val="75000"/>
                  </a:schemeClr>
                </a:solidFill>
              </a:rPr>
              <a:t>Teaching</a:t>
            </a:r>
            <a:r>
              <a:rPr lang="lv-LV" sz="2650" b="1" dirty="0">
                <a:solidFill>
                  <a:schemeClr val="accent1">
                    <a:lumMod val="75000"/>
                  </a:schemeClr>
                </a:solidFill>
              </a:rPr>
              <a:t>/</a:t>
            </a:r>
            <a:r>
              <a:rPr lang="lv-LV" sz="2650" b="1" dirty="0" err="1">
                <a:solidFill>
                  <a:schemeClr val="accent1">
                    <a:lumMod val="75000"/>
                  </a:schemeClr>
                </a:solidFill>
              </a:rPr>
              <a:t>Training</a:t>
            </a:r>
            <a:r>
              <a:rPr lang="lv-LV" sz="2650" b="1" dirty="0">
                <a:solidFill>
                  <a:schemeClr val="accent1">
                    <a:lumMod val="75000"/>
                  </a:schemeClr>
                </a:solidFill>
              </a:rPr>
              <a:t> </a:t>
            </a:r>
            <a:r>
              <a:rPr lang="lv-LV" sz="2650" b="1" dirty="0" err="1">
                <a:solidFill>
                  <a:schemeClr val="accent1">
                    <a:lumMod val="75000"/>
                  </a:schemeClr>
                </a:solidFill>
              </a:rPr>
              <a:t>Activities</a:t>
            </a:r>
            <a:r>
              <a:rPr lang="lv-LV" sz="2650" b="1" dirty="0">
                <a:solidFill>
                  <a:schemeClr val="accent1">
                    <a:lumMod val="75000"/>
                  </a:schemeClr>
                </a:solidFill>
              </a:rPr>
              <a:t> (</a:t>
            </a:r>
            <a:r>
              <a:rPr lang="lv-LV" sz="2650" b="1" dirty="0" err="1">
                <a:solidFill>
                  <a:schemeClr val="accent1">
                    <a:lumMod val="75000"/>
                  </a:schemeClr>
                </a:solidFill>
              </a:rPr>
              <a:t>Travel</a:t>
            </a:r>
            <a:r>
              <a:rPr lang="lv-LV" sz="2650" b="1" dirty="0">
                <a:solidFill>
                  <a:schemeClr val="accent1">
                    <a:lumMod val="75000"/>
                  </a:schemeClr>
                </a:solidFill>
              </a:rPr>
              <a:t>, Subsistence, </a:t>
            </a:r>
            <a:r>
              <a:rPr lang="lv-LV" sz="2650" b="1" dirty="0" err="1">
                <a:solidFill>
                  <a:schemeClr val="accent1">
                    <a:lumMod val="75000"/>
                  </a:schemeClr>
                </a:solidFill>
              </a:rPr>
              <a:t>Linguistic</a:t>
            </a:r>
            <a:r>
              <a:rPr lang="lv-LV" sz="2650" b="1" dirty="0">
                <a:solidFill>
                  <a:schemeClr val="accent1">
                    <a:lumMod val="75000"/>
                  </a:schemeClr>
                </a:solidFill>
              </a:rPr>
              <a:t> </a:t>
            </a:r>
            <a:r>
              <a:rPr lang="lv-LV" sz="2650" b="1" dirty="0" err="1">
                <a:solidFill>
                  <a:schemeClr val="accent1">
                    <a:lumMod val="75000"/>
                  </a:schemeClr>
                </a:solidFill>
              </a:rPr>
              <a:t>Support</a:t>
            </a:r>
            <a:r>
              <a:rPr lang="lv-LV" sz="2650" b="1" dirty="0">
                <a:solidFill>
                  <a:schemeClr val="accent1">
                    <a:lumMod val="75000"/>
                  </a:schemeClr>
                </a:solidFill>
              </a:rPr>
              <a:t>)</a:t>
            </a:r>
          </a:p>
          <a:p>
            <a:pPr eaLnBrk="1" hangingPunct="1">
              <a:buFont typeface="Arial" charset="0"/>
              <a:buNone/>
              <a:defRPr/>
            </a:pPr>
            <a:r>
              <a:rPr lang="lv-LV" sz="2650" dirty="0" smtClean="0"/>
              <a:t>H.6. Atbalsts speciālajām vajadzībām/ </a:t>
            </a:r>
            <a:r>
              <a:rPr lang="lv-LV" sz="2650" i="1" dirty="0" err="1" smtClean="0"/>
              <a:t>Special</a:t>
            </a:r>
            <a:r>
              <a:rPr lang="lv-LV" sz="2650" i="1" dirty="0" smtClean="0"/>
              <a:t> </a:t>
            </a:r>
            <a:r>
              <a:rPr lang="lv-LV" sz="2650" i="1" dirty="0" err="1" smtClean="0"/>
              <a:t>Needs</a:t>
            </a:r>
            <a:endParaRPr lang="lv-LV" sz="2650" i="1" dirty="0" smtClean="0"/>
          </a:p>
          <a:p>
            <a:pPr marL="0" indent="0">
              <a:buFont typeface="Arial" charset="0"/>
              <a:buNone/>
              <a:defRPr/>
            </a:pPr>
            <a:r>
              <a:rPr lang="lv-LV" sz="2650" dirty="0" smtClean="0"/>
              <a:t>H.7. Citas izmaksas/ </a:t>
            </a:r>
            <a:r>
              <a:rPr lang="lv-LV" sz="2650" i="1" dirty="0" err="1" smtClean="0"/>
              <a:t>Exeptional</a:t>
            </a:r>
            <a:r>
              <a:rPr lang="lv-LV" sz="2650" i="1" dirty="0" smtClean="0"/>
              <a:t> </a:t>
            </a:r>
            <a:r>
              <a:rPr lang="lv-LV" sz="2650" i="1" dirty="0" err="1" smtClean="0"/>
              <a:t>Costs</a:t>
            </a:r>
            <a:endParaRPr lang="lv-LV" sz="2650" i="1" dirty="0" smtClean="0"/>
          </a:p>
          <a:p>
            <a:pPr marL="0" indent="0">
              <a:buFont typeface="Arial" charset="0"/>
              <a:buNone/>
              <a:defRPr/>
            </a:pPr>
            <a:endParaRPr lang="lv-LV" sz="2700" dirty="0" smtClean="0"/>
          </a:p>
        </p:txBody>
      </p:sp>
      <p:sp>
        <p:nvSpPr>
          <p:cNvPr id="20483" name="Title 1"/>
          <p:cNvSpPr>
            <a:spLocks noGrp="1"/>
          </p:cNvSpPr>
          <p:nvPr>
            <p:ph type="title"/>
          </p:nvPr>
        </p:nvSpPr>
        <p:spPr/>
        <p:txBody>
          <a:bodyPr/>
          <a:lstStyle/>
          <a:p>
            <a:r>
              <a:rPr lang="lv-LV" altLang="lv-LV" sz="3600" b="1" smtClean="0">
                <a:solidFill>
                  <a:schemeClr val="bg1"/>
                </a:solidFill>
              </a:rPr>
              <a:t>Pieteikuma veidlapas sadaļas (H.Budžets)</a:t>
            </a:r>
            <a:endParaRPr lang="lv-LV" altLang="lv-LV" sz="360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8313" y="260350"/>
            <a:ext cx="8229600" cy="1143000"/>
          </a:xfrm>
        </p:spPr>
        <p:txBody>
          <a:bodyPr/>
          <a:lstStyle/>
          <a:p>
            <a:r>
              <a:rPr lang="lv-LV" altLang="lv-LV" sz="4000" b="1" smtClean="0">
                <a:solidFill>
                  <a:schemeClr val="bg1"/>
                </a:solidFill>
              </a:rPr>
              <a:t>H.1. Projekta vadība un īstenošana</a:t>
            </a:r>
          </a:p>
        </p:txBody>
      </p:sp>
      <p:sp>
        <p:nvSpPr>
          <p:cNvPr id="3" name="Content Placeholder 2"/>
          <p:cNvSpPr>
            <a:spLocks noGrp="1"/>
          </p:cNvSpPr>
          <p:nvPr>
            <p:ph idx="1"/>
          </p:nvPr>
        </p:nvSpPr>
        <p:spPr>
          <a:xfrm>
            <a:off x="179388" y="1484313"/>
            <a:ext cx="8785225" cy="4824412"/>
          </a:xfrm>
        </p:spPr>
        <p:txBody>
          <a:bodyPr/>
          <a:lstStyle/>
          <a:p>
            <a:pPr eaLnBrk="1" hangingPunct="1">
              <a:buFont typeface="Arial" charset="0"/>
              <a:buNone/>
              <a:defRPr/>
            </a:pPr>
            <a:r>
              <a:rPr lang="lv-LV" sz="3000" b="1" dirty="0" smtClean="0"/>
              <a:t>H.1. Projekta vadība un īstenošana</a:t>
            </a:r>
            <a:r>
              <a:rPr lang="lv-LV" sz="3000" dirty="0" smtClean="0"/>
              <a:t>/ </a:t>
            </a:r>
            <a:r>
              <a:rPr lang="en-US" sz="3000" b="1" i="1" dirty="0" smtClean="0"/>
              <a:t>Project management and Implementation</a:t>
            </a:r>
            <a:r>
              <a:rPr lang="lv-LV" sz="3000" b="1" i="1" dirty="0" smtClean="0"/>
              <a:t> </a:t>
            </a:r>
            <a:r>
              <a:rPr lang="lv-LV" sz="3000" i="1" dirty="0" smtClean="0"/>
              <a:t>– </a:t>
            </a:r>
            <a:r>
              <a:rPr lang="lv-LV" sz="3000" b="1" dirty="0" smtClean="0">
                <a:solidFill>
                  <a:schemeClr val="accent1">
                    <a:lumMod val="75000"/>
                  </a:schemeClr>
                </a:solidFill>
              </a:rPr>
              <a:t>pamatojums izdevumiem F sadaļā – projekta īstenošana</a:t>
            </a:r>
          </a:p>
          <a:p>
            <a:pPr eaLnBrk="1" hangingPunct="1">
              <a:spcAft>
                <a:spcPts val="1200"/>
              </a:spcAft>
              <a:defRPr/>
            </a:pPr>
            <a:r>
              <a:rPr lang="lv-LV" sz="3000" dirty="0" smtClean="0"/>
              <a:t>Izdevumi projekta vadībai, virtuālai sadarbībai, vietēja līmeņa aktivitātēm, informācijas izplatīšanas aktivitātēm</a:t>
            </a:r>
          </a:p>
          <a:p>
            <a:pPr eaLnBrk="1" hangingPunct="1">
              <a:spcAft>
                <a:spcPts val="1200"/>
              </a:spcAft>
              <a:defRPr/>
            </a:pPr>
            <a:r>
              <a:rPr lang="lv-LV" sz="3000" b="1" dirty="0" smtClean="0"/>
              <a:t>“</a:t>
            </a:r>
            <a:r>
              <a:rPr lang="lv-LV" sz="3000" b="1" dirty="0" err="1" smtClean="0"/>
              <a:t>Unit</a:t>
            </a:r>
            <a:r>
              <a:rPr lang="lv-LV" sz="3000" b="1" dirty="0" smtClean="0"/>
              <a:t> </a:t>
            </a:r>
            <a:r>
              <a:rPr lang="lv-LV" sz="3000" b="1" dirty="0" err="1" smtClean="0"/>
              <a:t>costs</a:t>
            </a:r>
            <a:r>
              <a:rPr lang="lv-LV" sz="3000" b="1" dirty="0" smtClean="0"/>
              <a:t>” </a:t>
            </a:r>
            <a:r>
              <a:rPr lang="lv-LV" sz="3000" dirty="0" smtClean="0"/>
              <a:t>atkarībā no </a:t>
            </a:r>
            <a:r>
              <a:rPr lang="lv-LV" sz="3000" b="1" dirty="0" smtClean="0"/>
              <a:t>projekta</a:t>
            </a:r>
            <a:r>
              <a:rPr lang="lv-LV" sz="3000" dirty="0" smtClean="0"/>
              <a:t> </a:t>
            </a:r>
            <a:r>
              <a:rPr lang="lv-LV" sz="3000" b="1" dirty="0" smtClean="0"/>
              <a:t>ilguma: </a:t>
            </a:r>
            <a:r>
              <a:rPr lang="lv-LV" sz="3000" dirty="0" smtClean="0"/>
              <a:t>projekta koordinatoram EUR 500,00 mēnesī, partneriem EUR 250,00 mēnesī</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50825" y="274638"/>
            <a:ext cx="8435975" cy="1143000"/>
          </a:xfrm>
        </p:spPr>
        <p:txBody>
          <a:bodyPr/>
          <a:lstStyle/>
          <a:p>
            <a:r>
              <a:rPr lang="lv-LV" altLang="lv-LV" sz="3600" b="1" smtClean="0">
                <a:solidFill>
                  <a:schemeClr val="bg1"/>
                </a:solidFill>
              </a:rPr>
              <a:t>H.2. Starptautiskās projekta sanāksmes</a:t>
            </a:r>
          </a:p>
        </p:txBody>
      </p:sp>
      <p:sp>
        <p:nvSpPr>
          <p:cNvPr id="3" name="Content Placeholder 2"/>
          <p:cNvSpPr>
            <a:spLocks noGrp="1"/>
          </p:cNvSpPr>
          <p:nvPr>
            <p:ph idx="1"/>
          </p:nvPr>
        </p:nvSpPr>
        <p:spPr/>
        <p:txBody>
          <a:bodyPr/>
          <a:lstStyle/>
          <a:p>
            <a:pPr>
              <a:buFont typeface="Arial" charset="0"/>
              <a:buNone/>
              <a:defRPr/>
            </a:pPr>
            <a:r>
              <a:rPr lang="lv-LV" b="1" dirty="0" smtClean="0"/>
              <a:t>H.2. Starptautiskās projekta sanāksmes</a:t>
            </a:r>
            <a:r>
              <a:rPr lang="lv-LV" dirty="0" smtClean="0"/>
              <a:t>/ </a:t>
            </a:r>
            <a:r>
              <a:rPr lang="en-US" i="1" dirty="0" smtClean="0"/>
              <a:t>Transnational Project Meetings</a:t>
            </a:r>
            <a:r>
              <a:rPr lang="lv-LV" i="1" dirty="0" smtClean="0"/>
              <a:t> - </a:t>
            </a:r>
            <a:r>
              <a:rPr lang="lv-LV" b="1" dirty="0" smtClean="0">
                <a:solidFill>
                  <a:schemeClr val="accent1">
                    <a:lumMod val="75000"/>
                  </a:schemeClr>
                </a:solidFill>
              </a:rPr>
              <a:t>pamatojums izdevumiem D sadaļā – projekta apraksts</a:t>
            </a:r>
          </a:p>
          <a:p>
            <a:pPr>
              <a:buFont typeface="Arial" charset="0"/>
              <a:buNone/>
              <a:defRPr/>
            </a:pPr>
            <a:endParaRPr lang="lv-LV" sz="500" dirty="0" smtClean="0">
              <a:solidFill>
                <a:schemeClr val="accent1">
                  <a:lumMod val="75000"/>
                </a:schemeClr>
              </a:solidFill>
            </a:endParaRPr>
          </a:p>
          <a:p>
            <a:pPr eaLnBrk="1" hangingPunct="1">
              <a:spcAft>
                <a:spcPts val="1200"/>
              </a:spcAft>
              <a:defRPr/>
            </a:pPr>
            <a:r>
              <a:rPr lang="lv-LV" b="1" dirty="0" smtClean="0"/>
              <a:t>“Unit costs” </a:t>
            </a:r>
            <a:r>
              <a:rPr lang="lv-LV" dirty="0" smtClean="0"/>
              <a:t>projekta partneru darbinieku/dalībnieku </a:t>
            </a:r>
            <a:r>
              <a:rPr lang="lv-LV" u="sng" dirty="0" smtClean="0"/>
              <a:t>ceļa un uzturēšanās izdevumiem</a:t>
            </a:r>
          </a:p>
          <a:p>
            <a:pPr eaLnBrk="1" hangingPunct="1">
              <a:spcAft>
                <a:spcPts val="1200"/>
              </a:spcAft>
              <a:defRPr/>
            </a:pPr>
            <a:r>
              <a:rPr lang="lv-LV" dirty="0" err="1" smtClean="0"/>
              <a:t>Max</a:t>
            </a:r>
            <a:r>
              <a:rPr lang="lv-LV" dirty="0" smtClean="0"/>
              <a:t> EUR 23 000 gadā</a:t>
            </a:r>
          </a:p>
          <a:p>
            <a:pPr>
              <a:defRPr/>
            </a:pPr>
            <a:endParaRPr lang="lv-LV"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atura vietturis 2"/>
          <p:cNvSpPr>
            <a:spLocks noGrp="1"/>
          </p:cNvSpPr>
          <p:nvPr>
            <p:ph idx="1"/>
          </p:nvPr>
        </p:nvSpPr>
        <p:spPr>
          <a:xfrm>
            <a:off x="107950" y="1412875"/>
            <a:ext cx="9036050" cy="5257800"/>
          </a:xfrm>
        </p:spPr>
        <p:txBody>
          <a:bodyPr/>
          <a:lstStyle/>
          <a:p>
            <a:pPr marL="0" indent="0">
              <a:buFont typeface="Arial" charset="0"/>
              <a:buNone/>
              <a:defRPr/>
            </a:pPr>
            <a:r>
              <a:rPr lang="lv-LV" sz="2900" b="1" dirty="0" smtClean="0"/>
              <a:t>H.3. Intelektuālie rezultāti/ </a:t>
            </a:r>
            <a:r>
              <a:rPr lang="lv-LV" sz="2900" b="1" i="1" dirty="0" err="1" smtClean="0"/>
              <a:t>Intellectual</a:t>
            </a:r>
            <a:r>
              <a:rPr lang="lv-LV" sz="2900" b="1" i="1" dirty="0" smtClean="0"/>
              <a:t> </a:t>
            </a:r>
            <a:r>
              <a:rPr lang="lv-LV" sz="2900" b="1" i="1" dirty="0" err="1" smtClean="0"/>
              <a:t>Outputs</a:t>
            </a:r>
            <a:endParaRPr lang="lv-LV" sz="2900" b="1" i="1" dirty="0" smtClean="0"/>
          </a:p>
          <a:p>
            <a:pPr marL="0" indent="0">
              <a:buFont typeface="Arial" charset="0"/>
              <a:buNone/>
              <a:defRPr/>
            </a:pPr>
            <a:r>
              <a:rPr lang="lv-LV" sz="2800" b="1" dirty="0" smtClean="0">
                <a:solidFill>
                  <a:schemeClr val="accent1">
                    <a:lumMod val="75000"/>
                  </a:schemeClr>
                </a:solidFill>
              </a:rPr>
              <a:t>pamatojums izdevumiem F.2.1. sadaļa – Intelektuālais rezultāts (“</a:t>
            </a:r>
            <a:r>
              <a:rPr lang="lv-LV" sz="2800" b="1" i="1" dirty="0" err="1" smtClean="0">
                <a:solidFill>
                  <a:schemeClr val="accent1">
                    <a:lumMod val="75000"/>
                  </a:schemeClr>
                </a:solidFill>
              </a:rPr>
              <a:t>Intellectual</a:t>
            </a:r>
            <a:r>
              <a:rPr lang="lv-LV" sz="2800" b="1" i="1" dirty="0" smtClean="0">
                <a:solidFill>
                  <a:schemeClr val="accent1">
                    <a:lumMod val="75000"/>
                  </a:schemeClr>
                </a:solidFill>
              </a:rPr>
              <a:t> </a:t>
            </a:r>
            <a:r>
              <a:rPr lang="lv-LV" sz="2800" b="1" i="1" dirty="0" err="1" smtClean="0">
                <a:solidFill>
                  <a:schemeClr val="accent1">
                    <a:lumMod val="75000"/>
                  </a:schemeClr>
                </a:solidFill>
              </a:rPr>
              <a:t>Output</a:t>
            </a:r>
            <a:r>
              <a:rPr lang="lv-LV" sz="2800" b="1" dirty="0" smtClean="0">
                <a:solidFill>
                  <a:schemeClr val="accent1">
                    <a:lumMod val="75000"/>
                  </a:schemeClr>
                </a:solidFill>
              </a:rPr>
              <a:t>”)</a:t>
            </a:r>
          </a:p>
          <a:p>
            <a:pPr marL="0" indent="0">
              <a:buFont typeface="Arial" panose="020B0604020202020204" pitchFamily="34" charset="0"/>
              <a:buChar char="•"/>
              <a:defRPr/>
            </a:pPr>
            <a:r>
              <a:rPr lang="lv-LV" sz="2400" dirty="0" smtClean="0"/>
              <a:t>  </a:t>
            </a:r>
            <a:r>
              <a:rPr lang="lv-LV" sz="2550" dirty="0" smtClean="0"/>
              <a:t>personāla izmaksas, kas rodas strādājot pie intelektuālā rezultāta; </a:t>
            </a:r>
          </a:p>
          <a:p>
            <a:pPr marL="0" indent="0">
              <a:buFont typeface="Arial" panose="020B0604020202020204" pitchFamily="34" charset="0"/>
              <a:buChar char="•"/>
              <a:defRPr/>
            </a:pPr>
            <a:r>
              <a:rPr lang="lv-LV" sz="2550" dirty="0" smtClean="0"/>
              <a:t> jānorāda personāla kategorijas: “</a:t>
            </a:r>
            <a:r>
              <a:rPr lang="lv-LV" sz="2550" i="1" dirty="0" err="1" smtClean="0"/>
              <a:t>Administrative</a:t>
            </a:r>
            <a:r>
              <a:rPr lang="lv-LV" sz="2550" i="1" dirty="0" smtClean="0"/>
              <a:t> </a:t>
            </a:r>
            <a:r>
              <a:rPr lang="lv-LV" sz="2550" i="1" dirty="0" err="1" smtClean="0"/>
              <a:t>support</a:t>
            </a:r>
            <a:r>
              <a:rPr lang="lv-LV" sz="2550" i="1" dirty="0" smtClean="0"/>
              <a:t> </a:t>
            </a:r>
            <a:r>
              <a:rPr lang="lv-LV" sz="2550" i="1" dirty="0" err="1" smtClean="0"/>
              <a:t>staff</a:t>
            </a:r>
            <a:r>
              <a:rPr lang="lv-LV" sz="2550" i="1" dirty="0" smtClean="0"/>
              <a:t>”, “</a:t>
            </a:r>
            <a:r>
              <a:rPr lang="lv-LV" sz="2550" i="1" dirty="0" err="1" smtClean="0"/>
              <a:t>Managers</a:t>
            </a:r>
            <a:r>
              <a:rPr lang="lv-LV" sz="2550" i="1" dirty="0" smtClean="0"/>
              <a:t>”, “</a:t>
            </a:r>
            <a:r>
              <a:rPr lang="lv-LV" sz="2550" i="1" dirty="0" err="1" smtClean="0"/>
              <a:t>Teachers</a:t>
            </a:r>
            <a:r>
              <a:rPr lang="lv-LV" sz="2550" i="1" dirty="0" smtClean="0"/>
              <a:t>/</a:t>
            </a:r>
            <a:r>
              <a:rPr lang="lv-LV" sz="2550" i="1" dirty="0" err="1" smtClean="0"/>
              <a:t>Trainers</a:t>
            </a:r>
            <a:r>
              <a:rPr lang="lv-LV" sz="2550" i="1" dirty="0" smtClean="0"/>
              <a:t>/</a:t>
            </a:r>
            <a:r>
              <a:rPr lang="lv-LV" sz="2550" i="1" dirty="0" err="1" smtClean="0"/>
              <a:t>Researchers</a:t>
            </a:r>
            <a:r>
              <a:rPr lang="lv-LV" sz="2550" i="1" dirty="0" smtClean="0"/>
              <a:t>”, “</a:t>
            </a:r>
            <a:r>
              <a:rPr lang="lv-LV" sz="2550" i="1" dirty="0" err="1" smtClean="0"/>
              <a:t>Technicians</a:t>
            </a:r>
            <a:r>
              <a:rPr lang="lv-LV" sz="2550" dirty="0" smtClean="0"/>
              <a:t>”;</a:t>
            </a:r>
          </a:p>
          <a:p>
            <a:pPr marL="0" indent="0">
              <a:buFont typeface="Arial" panose="020B0604020202020204" pitchFamily="34" charset="0"/>
              <a:buChar char="•"/>
              <a:defRPr/>
            </a:pPr>
            <a:r>
              <a:rPr lang="lv-LV" sz="2550" dirty="0" smtClean="0"/>
              <a:t> jānorāda darba dienu skaits;</a:t>
            </a:r>
          </a:p>
          <a:p>
            <a:pPr marL="0" indent="0">
              <a:buFont typeface="Arial" panose="020B0604020202020204" pitchFamily="34" charset="0"/>
              <a:buChar char="•"/>
              <a:defRPr/>
            </a:pPr>
            <a:r>
              <a:rPr lang="lv-LV" sz="2550" dirty="0" smtClean="0"/>
              <a:t> finansējums tiks aprēķināts automātiski, pielietojot EK noteiktās personāla likmes;</a:t>
            </a:r>
          </a:p>
          <a:p>
            <a:pPr marL="0" indent="0">
              <a:buFont typeface="Arial" panose="020B0604020202020204" pitchFamily="34" charset="0"/>
              <a:buChar char="•"/>
              <a:defRPr/>
            </a:pPr>
            <a:r>
              <a:rPr lang="lv-LV" sz="2550" dirty="0" smtClean="0"/>
              <a:t> lai pievienotu partneri vai personāla kategoriju ir jāspiež poga “+”.</a:t>
            </a:r>
          </a:p>
          <a:p>
            <a:pPr marL="0" indent="0">
              <a:buFontTx/>
              <a:buChar char="-"/>
              <a:defRPr/>
            </a:pPr>
            <a:endParaRPr lang="lv-LV" sz="2600" dirty="0" smtClean="0"/>
          </a:p>
          <a:p>
            <a:pPr marL="0" indent="0">
              <a:buFontTx/>
              <a:buChar char="-"/>
              <a:defRPr/>
            </a:pPr>
            <a:endParaRPr lang="lv-LV" sz="2600" dirty="0" smtClean="0"/>
          </a:p>
          <a:p>
            <a:pPr marL="0" indent="0">
              <a:buFont typeface="Arial" charset="0"/>
              <a:buNone/>
              <a:defRPr/>
            </a:pPr>
            <a:endParaRPr lang="lv-LV" sz="2600" dirty="0" smtClean="0"/>
          </a:p>
        </p:txBody>
      </p:sp>
      <p:sp>
        <p:nvSpPr>
          <p:cNvPr id="23555" name="Title 1"/>
          <p:cNvSpPr>
            <a:spLocks noGrp="1"/>
          </p:cNvSpPr>
          <p:nvPr>
            <p:ph type="title"/>
          </p:nvPr>
        </p:nvSpPr>
        <p:spPr>
          <a:xfrm>
            <a:off x="107950" y="274638"/>
            <a:ext cx="8785225" cy="1143000"/>
          </a:xfrm>
        </p:spPr>
        <p:txBody>
          <a:bodyPr/>
          <a:lstStyle/>
          <a:p>
            <a:r>
              <a:rPr lang="lv-LV" altLang="lv-LV" sz="3600" b="1" smtClean="0">
                <a:solidFill>
                  <a:schemeClr val="bg1"/>
                </a:solidFill>
              </a:rPr>
              <a:t>H.3. Intelektuālie rezultāti</a:t>
            </a:r>
            <a:endParaRPr lang="lv-LV" altLang="lv-LV" sz="3600" b="1" i="1"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lv-LV" altLang="lv-LV" b="1" smtClean="0">
                <a:solidFill>
                  <a:schemeClr val="bg1"/>
                </a:solidFill>
              </a:rPr>
              <a:t>Pieteikuma veidlapas aizpildīšana</a:t>
            </a:r>
          </a:p>
        </p:txBody>
      </p:sp>
      <p:sp>
        <p:nvSpPr>
          <p:cNvPr id="3" name="Content Placeholder 2"/>
          <p:cNvSpPr>
            <a:spLocks noGrp="1"/>
          </p:cNvSpPr>
          <p:nvPr>
            <p:ph idx="1"/>
          </p:nvPr>
        </p:nvSpPr>
        <p:spPr>
          <a:xfrm>
            <a:off x="395288" y="1700213"/>
            <a:ext cx="8424862" cy="4968875"/>
          </a:xfrm>
        </p:spPr>
        <p:txBody>
          <a:bodyPr/>
          <a:lstStyle/>
          <a:p>
            <a:pPr marL="0" indent="0">
              <a:buFont typeface="Arial" panose="020B0604020202020204" pitchFamily="34" charset="0"/>
              <a:buNone/>
              <a:defRPr/>
            </a:pPr>
            <a:r>
              <a:rPr lang="lv-LV" sz="3000" b="1" dirty="0" smtClean="0"/>
              <a:t>Projekta pieteikuma veidlapa ietver informāciju par:</a:t>
            </a:r>
          </a:p>
          <a:p>
            <a:pPr marL="900000" indent="-514350">
              <a:buFont typeface="Arial" panose="020B0604020202020204" pitchFamily="34" charset="0"/>
              <a:buAutoNum type="arabicParenR"/>
              <a:defRPr/>
            </a:pPr>
            <a:r>
              <a:rPr lang="lv-LV" sz="3000" dirty="0" smtClean="0"/>
              <a:t>projekta </a:t>
            </a:r>
            <a:r>
              <a:rPr lang="lv-LV" sz="3000" b="1" dirty="0" smtClean="0"/>
              <a:t>pieteicēja</a:t>
            </a:r>
            <a:r>
              <a:rPr lang="lv-LV" sz="3000" dirty="0" smtClean="0"/>
              <a:t> organizāciju un </a:t>
            </a:r>
            <a:r>
              <a:rPr lang="lv-LV" sz="3000" b="1" dirty="0" smtClean="0"/>
              <a:t>sadarbības partneriem</a:t>
            </a:r>
            <a:r>
              <a:rPr lang="lv-LV" sz="3000" dirty="0" smtClean="0"/>
              <a:t>;</a:t>
            </a:r>
          </a:p>
          <a:p>
            <a:pPr marL="900000" indent="-514350">
              <a:buFont typeface="Arial" panose="020B0604020202020204" pitchFamily="34" charset="0"/>
              <a:buAutoNum type="arabicParenR"/>
              <a:defRPr/>
            </a:pPr>
            <a:r>
              <a:rPr lang="lv-LV" sz="3000" dirty="0" smtClean="0"/>
              <a:t>projekta </a:t>
            </a:r>
            <a:r>
              <a:rPr lang="lv-LV" sz="3000" b="1" dirty="0" smtClean="0"/>
              <a:t>mērķi</a:t>
            </a:r>
            <a:r>
              <a:rPr lang="lv-LV" sz="3000" dirty="0" smtClean="0"/>
              <a:t> un </a:t>
            </a:r>
            <a:r>
              <a:rPr lang="lv-LV" sz="3000" b="1" dirty="0" smtClean="0"/>
              <a:t>uzdevumiem/aktivitātēm</a:t>
            </a:r>
            <a:r>
              <a:rPr lang="lv-LV" sz="3000" dirty="0" smtClean="0"/>
              <a:t>;</a:t>
            </a:r>
          </a:p>
          <a:p>
            <a:pPr marL="900000" indent="-514350">
              <a:buFont typeface="Arial" panose="020B0604020202020204" pitchFamily="34" charset="0"/>
              <a:buAutoNum type="arabicParenR"/>
              <a:defRPr/>
            </a:pPr>
            <a:r>
              <a:rPr lang="lv-LV" sz="3000" dirty="0" smtClean="0"/>
              <a:t>paredzamajiem </a:t>
            </a:r>
            <a:r>
              <a:rPr lang="lv-LV" sz="3000" b="1" dirty="0" smtClean="0"/>
              <a:t>rezultātiem</a:t>
            </a:r>
            <a:r>
              <a:rPr lang="lv-LV" sz="3000" dirty="0" smtClean="0"/>
              <a:t>;</a:t>
            </a:r>
          </a:p>
          <a:p>
            <a:pPr marL="900000" indent="-514350">
              <a:buFont typeface="Arial" panose="020B0604020202020204" pitchFamily="34" charset="0"/>
              <a:buAutoNum type="arabicParenR"/>
              <a:defRPr/>
            </a:pPr>
            <a:r>
              <a:rPr lang="lv-LV" sz="3000" dirty="0" smtClean="0"/>
              <a:t>projekta </a:t>
            </a:r>
            <a:r>
              <a:rPr lang="lv-LV" sz="3000" b="1" dirty="0" smtClean="0"/>
              <a:t>budžetu</a:t>
            </a:r>
            <a:r>
              <a:rPr lang="lv-LV" sz="3000" dirty="0" smtClean="0"/>
              <a:t> un pieprasīto </a:t>
            </a:r>
            <a:r>
              <a:rPr lang="lv-LV" sz="3000" b="1" dirty="0" smtClean="0"/>
              <a:t>finansējumu</a:t>
            </a:r>
            <a:r>
              <a:rPr lang="lv-LV" sz="3000" dirty="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atura vietturis 2"/>
          <p:cNvSpPr>
            <a:spLocks noGrp="1"/>
          </p:cNvSpPr>
          <p:nvPr>
            <p:ph idx="1"/>
          </p:nvPr>
        </p:nvSpPr>
        <p:spPr>
          <a:xfrm>
            <a:off x="0" y="1340768"/>
            <a:ext cx="9144000" cy="5329907"/>
          </a:xfrm>
        </p:spPr>
        <p:txBody>
          <a:bodyPr/>
          <a:lstStyle/>
          <a:p>
            <a:pPr eaLnBrk="1" hangingPunct="1">
              <a:buFont typeface="Arial" charset="0"/>
              <a:buNone/>
              <a:defRPr/>
            </a:pPr>
            <a:r>
              <a:rPr lang="lv-LV" sz="2900" b="1" dirty="0" smtClean="0"/>
              <a:t>H.4. Rezultātu izplatīšanas pasākumi/ </a:t>
            </a:r>
            <a:r>
              <a:rPr lang="lv-LV" sz="2900" b="1" i="1" dirty="0" err="1" smtClean="0"/>
              <a:t>Multiplier</a:t>
            </a:r>
            <a:r>
              <a:rPr lang="lv-LV" sz="2900" b="1" i="1" dirty="0" smtClean="0"/>
              <a:t> </a:t>
            </a:r>
            <a:r>
              <a:rPr lang="lv-LV" sz="2900" b="1" i="1" dirty="0" err="1" smtClean="0"/>
              <a:t>Events</a:t>
            </a:r>
            <a:endParaRPr lang="lv-LV" sz="2900" b="1" i="1" dirty="0" smtClean="0"/>
          </a:p>
          <a:p>
            <a:pPr eaLnBrk="1" hangingPunct="1">
              <a:buFont typeface="Arial" charset="0"/>
              <a:buNone/>
              <a:defRPr/>
            </a:pPr>
            <a:r>
              <a:rPr lang="lv-LV" sz="2800" b="1" dirty="0" smtClean="0">
                <a:solidFill>
                  <a:schemeClr val="accent1">
                    <a:lumMod val="75000"/>
                  </a:schemeClr>
                </a:solidFill>
              </a:rPr>
              <a:t>    pamatojums izdevumiem F.2.2. sadaļā – Rezultātu izplatīšanas pasākumi (“</a:t>
            </a:r>
            <a:r>
              <a:rPr lang="lv-LV" sz="2800" b="1" i="1" dirty="0" err="1" smtClean="0">
                <a:solidFill>
                  <a:schemeClr val="accent1">
                    <a:lumMod val="75000"/>
                  </a:schemeClr>
                </a:solidFill>
              </a:rPr>
              <a:t>Multiplier</a:t>
            </a:r>
            <a:r>
              <a:rPr lang="lv-LV" sz="2800" b="1" i="1" dirty="0" smtClean="0">
                <a:solidFill>
                  <a:schemeClr val="accent1">
                    <a:lumMod val="75000"/>
                  </a:schemeClr>
                </a:solidFill>
              </a:rPr>
              <a:t> </a:t>
            </a:r>
            <a:r>
              <a:rPr lang="lv-LV" sz="2800" b="1" i="1" dirty="0" err="1" smtClean="0">
                <a:solidFill>
                  <a:schemeClr val="accent1">
                    <a:lumMod val="75000"/>
                  </a:schemeClr>
                </a:solidFill>
              </a:rPr>
              <a:t>events</a:t>
            </a:r>
            <a:r>
              <a:rPr lang="lv-LV" sz="2800" b="1" dirty="0" smtClean="0">
                <a:solidFill>
                  <a:schemeClr val="accent1">
                    <a:lumMod val="75000"/>
                  </a:schemeClr>
                </a:solidFill>
              </a:rPr>
              <a:t>”) </a:t>
            </a:r>
          </a:p>
          <a:p>
            <a:pPr marL="0" indent="0">
              <a:buFont typeface="Arial" panose="020B0604020202020204" pitchFamily="34" charset="0"/>
              <a:buChar char="•"/>
              <a:defRPr/>
            </a:pPr>
            <a:r>
              <a:rPr lang="lv-LV" sz="2600" dirty="0" smtClean="0"/>
              <a:t>  nacionālu un starptautisku </a:t>
            </a:r>
            <a:r>
              <a:rPr lang="lv-LV" sz="2600" u="sng" dirty="0" smtClean="0"/>
              <a:t>semināru/konferenču/pasākumu organizēšanas izmaksas</a:t>
            </a:r>
            <a:r>
              <a:rPr lang="lv-LV" sz="2600" dirty="0" smtClean="0"/>
              <a:t> projektā izstrādāto intelektuālo rezultātu (”</a:t>
            </a:r>
            <a:r>
              <a:rPr lang="lv-LV" sz="2600" i="1" dirty="0" err="1" smtClean="0"/>
              <a:t>Intellectual</a:t>
            </a:r>
            <a:r>
              <a:rPr lang="lv-LV" sz="2600" i="1" dirty="0" smtClean="0"/>
              <a:t> </a:t>
            </a:r>
            <a:r>
              <a:rPr lang="lv-LV" sz="2600" i="1" dirty="0" err="1" smtClean="0"/>
              <a:t>Outcome</a:t>
            </a:r>
            <a:r>
              <a:rPr lang="lv-LV" sz="2600" dirty="0" smtClean="0"/>
              <a:t>”) izplatīšanai</a:t>
            </a:r>
          </a:p>
          <a:p>
            <a:pPr marL="0" indent="0">
              <a:buFont typeface="Arial" panose="020B0604020202020204" pitchFamily="34" charset="0"/>
              <a:buChar char="•"/>
              <a:defRPr/>
            </a:pPr>
            <a:r>
              <a:rPr lang="lv-LV" sz="2600" dirty="0" smtClean="0"/>
              <a:t> </a:t>
            </a:r>
            <a:r>
              <a:rPr lang="lv-LV" sz="2600" b="1" dirty="0" smtClean="0"/>
              <a:t>“</a:t>
            </a:r>
            <a:r>
              <a:rPr lang="lv-LV" sz="2600" b="1" dirty="0" err="1" smtClean="0"/>
              <a:t>Unit</a:t>
            </a:r>
            <a:r>
              <a:rPr lang="lv-LV" sz="2600" b="1" dirty="0" smtClean="0"/>
              <a:t> </a:t>
            </a:r>
            <a:r>
              <a:rPr lang="lv-LV" sz="2600" b="1" dirty="0" err="1" smtClean="0"/>
              <a:t>Costs</a:t>
            </a:r>
            <a:r>
              <a:rPr lang="lv-LV" sz="2600" b="1" dirty="0" smtClean="0"/>
              <a:t>” </a:t>
            </a:r>
            <a:r>
              <a:rPr lang="lv-LV" sz="2600" dirty="0" smtClean="0"/>
              <a:t>- jānorāda </a:t>
            </a:r>
            <a:r>
              <a:rPr lang="lv-LV" sz="2600" b="1" dirty="0" smtClean="0"/>
              <a:t>dalībnieku skaits</a:t>
            </a:r>
            <a:r>
              <a:rPr lang="lv-LV" sz="2600" dirty="0" smtClean="0"/>
              <a:t>, kuri ir no valsts, kurā notiek pasākums, un dalībnieku skaits no citām valstīm;</a:t>
            </a:r>
          </a:p>
          <a:p>
            <a:pPr marL="0" indent="0">
              <a:buFont typeface="Arial" panose="020B0604020202020204" pitchFamily="34" charset="0"/>
              <a:buChar char="•"/>
              <a:defRPr/>
            </a:pPr>
            <a:r>
              <a:rPr lang="lv-LV" sz="2600" dirty="0" smtClean="0"/>
              <a:t>  EUR 100,00 par dalībnieku no valsts, kurā notiek seminārs</a:t>
            </a:r>
          </a:p>
          <a:p>
            <a:pPr marL="0" indent="0">
              <a:buFont typeface="Arial" panose="020B0604020202020204" pitchFamily="34" charset="0"/>
              <a:buChar char="•"/>
              <a:defRPr/>
            </a:pPr>
            <a:r>
              <a:rPr lang="lv-LV" sz="2600" dirty="0" smtClean="0"/>
              <a:t>  EUR 200,00 par dalībnieku no citas valsts</a:t>
            </a:r>
          </a:p>
          <a:p>
            <a:pPr marL="0" indent="0">
              <a:buFont typeface="Arial" panose="020B0604020202020204" pitchFamily="34" charset="0"/>
              <a:buChar char="•"/>
              <a:defRPr/>
            </a:pPr>
            <a:r>
              <a:rPr lang="lv-LV" sz="2600" dirty="0" smtClean="0"/>
              <a:t>  maksimālais EUR 30 000,00 projektā jeb 200 dalībnieku izmaksas</a:t>
            </a:r>
          </a:p>
          <a:p>
            <a:pPr marL="0" indent="0">
              <a:buFont typeface="Arial" charset="0"/>
              <a:buNone/>
              <a:defRPr/>
            </a:pPr>
            <a:endParaRPr lang="lv-LV" sz="2800" b="1" dirty="0" smtClean="0"/>
          </a:p>
          <a:p>
            <a:pPr marL="0" indent="0">
              <a:buFontTx/>
              <a:buChar char="-"/>
              <a:defRPr/>
            </a:pPr>
            <a:endParaRPr lang="lv-LV" sz="2400" dirty="0" smtClean="0"/>
          </a:p>
          <a:p>
            <a:pPr marL="0" indent="0">
              <a:buFontTx/>
              <a:buChar char="-"/>
              <a:defRPr/>
            </a:pPr>
            <a:endParaRPr lang="lv-LV" sz="2400" dirty="0" smtClean="0"/>
          </a:p>
          <a:p>
            <a:pPr marL="0" indent="0">
              <a:buFontTx/>
              <a:buChar char="-"/>
              <a:defRPr/>
            </a:pPr>
            <a:endParaRPr lang="lv-LV" sz="2800" dirty="0" smtClean="0"/>
          </a:p>
          <a:p>
            <a:pPr marL="0" indent="0">
              <a:buFont typeface="Arial" charset="0"/>
              <a:buNone/>
              <a:defRPr/>
            </a:pPr>
            <a:endParaRPr lang="lv-LV" sz="2800" dirty="0" smtClean="0"/>
          </a:p>
        </p:txBody>
      </p:sp>
      <p:sp>
        <p:nvSpPr>
          <p:cNvPr id="24579" name="Title 1"/>
          <p:cNvSpPr>
            <a:spLocks noGrp="1"/>
          </p:cNvSpPr>
          <p:nvPr>
            <p:ph type="title"/>
          </p:nvPr>
        </p:nvSpPr>
        <p:spPr/>
        <p:txBody>
          <a:bodyPr/>
          <a:lstStyle/>
          <a:p>
            <a:r>
              <a:rPr lang="lv-LV" altLang="lv-LV" sz="3600" b="1" smtClean="0">
                <a:solidFill>
                  <a:schemeClr val="bg1"/>
                </a:solidFill>
              </a:rPr>
              <a:t>H.4. Rezultātu izplatīšanas pasākumi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atura vietturis 2"/>
          <p:cNvSpPr>
            <a:spLocks noGrp="1"/>
          </p:cNvSpPr>
          <p:nvPr>
            <p:ph idx="1"/>
          </p:nvPr>
        </p:nvSpPr>
        <p:spPr>
          <a:xfrm>
            <a:off x="107950" y="1341438"/>
            <a:ext cx="9036050" cy="5516562"/>
          </a:xfrm>
        </p:spPr>
        <p:txBody>
          <a:bodyPr/>
          <a:lstStyle/>
          <a:p>
            <a:pPr marL="0" indent="0">
              <a:buFont typeface="Arial" charset="0"/>
              <a:buNone/>
              <a:defRPr/>
            </a:pPr>
            <a:r>
              <a:rPr lang="lv-LV" sz="2700" b="1" dirty="0" smtClean="0"/>
              <a:t>H.5. Starptautiskās mācību mobilitātes/ </a:t>
            </a:r>
            <a:r>
              <a:rPr lang="lv-LV" sz="2700" b="1" i="1" dirty="0" err="1" smtClean="0"/>
              <a:t>Learning</a:t>
            </a:r>
            <a:r>
              <a:rPr lang="lv-LV" sz="2700" b="1" i="1" dirty="0" smtClean="0"/>
              <a:t>/</a:t>
            </a:r>
            <a:r>
              <a:rPr lang="lv-LV" sz="2700" b="1" i="1" dirty="0" err="1" smtClean="0"/>
              <a:t>Teaching</a:t>
            </a:r>
            <a:r>
              <a:rPr lang="lv-LV" sz="2700" b="1" i="1" dirty="0" smtClean="0"/>
              <a:t>/ </a:t>
            </a:r>
            <a:r>
              <a:rPr lang="lv-LV" sz="2700" b="1" i="1" dirty="0" err="1" smtClean="0"/>
              <a:t>Training</a:t>
            </a:r>
            <a:r>
              <a:rPr lang="lv-LV" sz="2700" b="1" i="1" dirty="0" smtClean="0"/>
              <a:t> </a:t>
            </a:r>
            <a:r>
              <a:rPr lang="lv-LV" sz="2700" b="1" i="1" dirty="0" err="1" smtClean="0"/>
              <a:t>Activities</a:t>
            </a:r>
            <a:endParaRPr lang="lv-LV" sz="2700" b="1" i="1" dirty="0" smtClean="0"/>
          </a:p>
          <a:p>
            <a:pPr marL="0" indent="0">
              <a:buFont typeface="Arial" charset="0"/>
              <a:buNone/>
              <a:defRPr/>
            </a:pPr>
            <a:r>
              <a:rPr lang="lv-LV" sz="2700" b="1" dirty="0" smtClean="0">
                <a:solidFill>
                  <a:schemeClr val="accent1">
                    <a:lumMod val="75000"/>
                  </a:schemeClr>
                </a:solidFill>
              </a:rPr>
              <a:t>pamatojums izdevumiem F.2.3  sadaļā – Mācīšanas/mācīšanās aktivitātes (mobilitātes) – </a:t>
            </a:r>
            <a:r>
              <a:rPr lang="lv-LV" sz="2700" i="1" dirty="0" smtClean="0"/>
              <a:t>no F.2.3. automātiski tiks nolasīti ievadītie dati!</a:t>
            </a:r>
          </a:p>
          <a:p>
            <a:pPr marL="0" indent="0">
              <a:buFont typeface="Arial" panose="020B0604020202020204" pitchFamily="34" charset="0"/>
              <a:buChar char="•"/>
              <a:defRPr/>
            </a:pPr>
            <a:r>
              <a:rPr lang="lv-LV" sz="2400" dirty="0" smtClean="0"/>
              <a:t>  </a:t>
            </a:r>
            <a:r>
              <a:rPr lang="lv-LV" sz="2500" dirty="0" smtClean="0"/>
              <a:t>izdevumi mobilitātes dalībnieku ceļa un uzturēšanās izdevumiem</a:t>
            </a:r>
          </a:p>
          <a:p>
            <a:pPr marL="0" indent="0">
              <a:buFont typeface="Arial" panose="020B0604020202020204" pitchFamily="34" charset="0"/>
              <a:buChar char="•"/>
              <a:defRPr/>
            </a:pPr>
            <a:r>
              <a:rPr lang="lv-LV" sz="2500" dirty="0" smtClean="0"/>
              <a:t> </a:t>
            </a:r>
            <a:r>
              <a:rPr lang="lv-LV" sz="2500" b="1" dirty="0" smtClean="0"/>
              <a:t>“</a:t>
            </a:r>
            <a:r>
              <a:rPr lang="lv-LV" sz="2500" b="1" dirty="0" err="1" smtClean="0"/>
              <a:t>Unit</a:t>
            </a:r>
            <a:r>
              <a:rPr lang="lv-LV" sz="2500" b="1" dirty="0" smtClean="0"/>
              <a:t> </a:t>
            </a:r>
            <a:r>
              <a:rPr lang="lv-LV" sz="2500" b="1" dirty="0" err="1" smtClean="0"/>
              <a:t>Costs</a:t>
            </a:r>
            <a:r>
              <a:rPr lang="lv-LV" sz="2500" b="1" dirty="0" smtClean="0"/>
              <a:t>” </a:t>
            </a:r>
            <a:r>
              <a:rPr lang="lv-LV" sz="2500" dirty="0" smtClean="0"/>
              <a:t>:</a:t>
            </a:r>
          </a:p>
          <a:p>
            <a:pPr marL="0" indent="0">
              <a:buFont typeface="Arial" charset="0"/>
              <a:buNone/>
              <a:defRPr/>
            </a:pPr>
            <a:r>
              <a:rPr lang="lv-LV" sz="2500" dirty="0" smtClean="0"/>
              <a:t>H.5.1.</a:t>
            </a:r>
            <a:r>
              <a:rPr lang="lv-LV" sz="2500" i="1" dirty="0" smtClean="0"/>
              <a:t>Travel </a:t>
            </a:r>
            <a:r>
              <a:rPr lang="lv-LV" sz="2500" i="1" dirty="0" err="1" smtClean="0"/>
              <a:t>Costs</a:t>
            </a:r>
            <a:r>
              <a:rPr lang="lv-LV" sz="2500" i="1" dirty="0" smtClean="0"/>
              <a:t>:</a:t>
            </a:r>
            <a:r>
              <a:rPr lang="lv-LV" sz="2500" dirty="0" smtClean="0"/>
              <a:t> jānorāda dalībnieku skaits, attālums</a:t>
            </a:r>
          </a:p>
          <a:p>
            <a:pPr marL="0" indent="0">
              <a:buFont typeface="Arial" charset="0"/>
              <a:buNone/>
              <a:defRPr/>
            </a:pPr>
            <a:r>
              <a:rPr lang="lv-LV" sz="2500" dirty="0" smtClean="0"/>
              <a:t>H.5.2. </a:t>
            </a:r>
            <a:r>
              <a:rPr lang="lv-LV" sz="2500" i="1" dirty="0" smtClean="0"/>
              <a:t>Subsistence </a:t>
            </a:r>
            <a:r>
              <a:rPr lang="lv-LV" sz="2500" i="1" dirty="0" err="1" smtClean="0"/>
              <a:t>Costs</a:t>
            </a:r>
            <a:r>
              <a:rPr lang="lv-LV" sz="2500" i="1" dirty="0" smtClean="0"/>
              <a:t>: </a:t>
            </a:r>
            <a:r>
              <a:rPr lang="lv-LV" sz="2500" dirty="0" smtClean="0"/>
              <a:t>jānorāda dalībnieku skaits un mobilitātes ilgums</a:t>
            </a:r>
          </a:p>
          <a:p>
            <a:pPr marL="0" indent="0">
              <a:buFont typeface="Arial" charset="0"/>
              <a:buNone/>
              <a:defRPr/>
            </a:pPr>
            <a:r>
              <a:rPr lang="lv-LV" sz="2500" dirty="0" smtClean="0"/>
              <a:t>H.5.3. </a:t>
            </a:r>
            <a:r>
              <a:rPr lang="lv-LV" sz="2500" i="1" dirty="0" smtClean="0"/>
              <a:t>Linguistic support: </a:t>
            </a:r>
            <a:r>
              <a:rPr lang="lv-LV" sz="2500" dirty="0" smtClean="0"/>
              <a:t>var pieprasīt mobilitātēm ilgumā no 2 līdz 12 mēnešiem (pamatojums F.2.3 sadaļā)</a:t>
            </a:r>
          </a:p>
          <a:p>
            <a:pPr marL="0" indent="0">
              <a:buFont typeface="Arial" charset="0"/>
              <a:buNone/>
              <a:defRPr/>
            </a:pPr>
            <a:endParaRPr lang="lv-LV" sz="2600" dirty="0" smtClean="0"/>
          </a:p>
          <a:p>
            <a:pPr marL="0" indent="0">
              <a:buFont typeface="Arial" charset="0"/>
              <a:buNone/>
              <a:defRPr/>
            </a:pPr>
            <a:endParaRPr lang="lv-LV" sz="2800" dirty="0" smtClean="0"/>
          </a:p>
        </p:txBody>
      </p:sp>
      <p:sp>
        <p:nvSpPr>
          <p:cNvPr id="25603" name="Title 1"/>
          <p:cNvSpPr>
            <a:spLocks noGrp="1"/>
          </p:cNvSpPr>
          <p:nvPr>
            <p:ph type="title"/>
          </p:nvPr>
        </p:nvSpPr>
        <p:spPr>
          <a:xfrm>
            <a:off x="323850" y="333375"/>
            <a:ext cx="8229600" cy="998538"/>
          </a:xfrm>
        </p:spPr>
        <p:txBody>
          <a:bodyPr/>
          <a:lstStyle/>
          <a:p>
            <a:r>
              <a:rPr lang="lv-LV" altLang="lv-LV" sz="3600" b="1" smtClean="0">
                <a:solidFill>
                  <a:schemeClr val="bg1"/>
                </a:solidFill>
              </a:rPr>
              <a:t>H.5. Starptautiskās mācību mobilitātes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333375"/>
            <a:ext cx="8229600" cy="1084263"/>
          </a:xfrm>
        </p:spPr>
        <p:txBody>
          <a:bodyPr/>
          <a:lstStyle/>
          <a:p>
            <a:r>
              <a:rPr lang="lv-LV" altLang="lv-LV" sz="3400" b="1" smtClean="0">
                <a:solidFill>
                  <a:schemeClr val="bg1"/>
                </a:solidFill>
              </a:rPr>
              <a:t>H.6. Atbalsts speciālajām vajadzībām</a:t>
            </a:r>
          </a:p>
        </p:txBody>
      </p:sp>
      <p:sp>
        <p:nvSpPr>
          <p:cNvPr id="35843" name="Content Placeholder 2"/>
          <p:cNvSpPr>
            <a:spLocks noGrp="1"/>
          </p:cNvSpPr>
          <p:nvPr>
            <p:ph idx="1"/>
          </p:nvPr>
        </p:nvSpPr>
        <p:spPr>
          <a:xfrm>
            <a:off x="395288" y="1557338"/>
            <a:ext cx="8353425" cy="4608512"/>
          </a:xfrm>
        </p:spPr>
        <p:txBody>
          <a:bodyPr/>
          <a:lstStyle/>
          <a:p>
            <a:pPr marL="0" indent="0">
              <a:buFont typeface="Arial" charset="0"/>
              <a:buNone/>
              <a:defRPr/>
            </a:pPr>
            <a:r>
              <a:rPr lang="lv-LV" b="1" dirty="0" smtClean="0"/>
              <a:t>H.6. Atbalsts speciālajām vajadzībām</a:t>
            </a:r>
            <a:r>
              <a:rPr lang="lv-LV" b="1" i="1" dirty="0" smtClean="0"/>
              <a:t>/ Special Needs</a:t>
            </a:r>
          </a:p>
          <a:p>
            <a:pPr>
              <a:buFont typeface="Arial" panose="020B0604020202020204" pitchFamily="34" charset="0"/>
              <a:buChar char="•"/>
              <a:defRPr/>
            </a:pPr>
            <a:r>
              <a:rPr lang="lv-LV" altLang="lv-LV" dirty="0" smtClean="0"/>
              <a:t>Jānorāda dalībnieku skaits;</a:t>
            </a:r>
          </a:p>
          <a:p>
            <a:pPr>
              <a:buFont typeface="Arial" panose="020B0604020202020204" pitchFamily="34" charset="0"/>
              <a:buChar char="•"/>
              <a:defRPr/>
            </a:pPr>
            <a:r>
              <a:rPr lang="lv-LV" dirty="0" smtClean="0"/>
              <a:t>Reālās izmaksas</a:t>
            </a:r>
          </a:p>
          <a:p>
            <a:pPr>
              <a:buFont typeface="Arial" panose="020B0604020202020204" pitchFamily="34" charset="0"/>
              <a:buChar char="•"/>
              <a:defRPr/>
            </a:pPr>
            <a:endParaRPr lang="lv-LV" dirty="0" smtClean="0"/>
          </a:p>
          <a:p>
            <a:pPr marL="0" indent="0">
              <a:buFont typeface="Arial" charset="0"/>
              <a:buNone/>
              <a:defRPr/>
            </a:pPr>
            <a:endParaRPr lang="lv-LV" altLang="lv-LV"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atura vietturis 2"/>
          <p:cNvSpPr>
            <a:spLocks noGrp="1"/>
          </p:cNvSpPr>
          <p:nvPr>
            <p:ph idx="1"/>
          </p:nvPr>
        </p:nvSpPr>
        <p:spPr>
          <a:xfrm>
            <a:off x="179388" y="1484313"/>
            <a:ext cx="8713787" cy="5186362"/>
          </a:xfrm>
        </p:spPr>
        <p:txBody>
          <a:bodyPr/>
          <a:lstStyle/>
          <a:p>
            <a:pPr marL="0" indent="0">
              <a:buFont typeface="Arial" charset="0"/>
              <a:buNone/>
              <a:defRPr/>
            </a:pPr>
            <a:r>
              <a:rPr lang="lv-LV" sz="2900" b="1" dirty="0" smtClean="0"/>
              <a:t>H.7. Citas </a:t>
            </a:r>
            <a:r>
              <a:rPr lang="lv-LV" sz="2900" b="1" i="1" dirty="0" smtClean="0"/>
              <a:t>izmaksas/ Exeptional Costs</a:t>
            </a:r>
          </a:p>
          <a:p>
            <a:pPr>
              <a:buFont typeface="Arial" panose="020B0604020202020204" pitchFamily="34" charset="0"/>
              <a:buChar char="•"/>
              <a:defRPr/>
            </a:pPr>
            <a:r>
              <a:rPr lang="lv-LV" altLang="lv-LV" sz="2900" dirty="0"/>
              <a:t>A</a:t>
            </a:r>
            <a:r>
              <a:rPr lang="lv-LV" altLang="lv-LV" sz="2900" dirty="0" smtClean="0"/>
              <a:t>pakšuzņēmumu aktivitātes (pakalpojumi/preces), kuras nevar tieši nodrošināt projekta partneri;</a:t>
            </a:r>
          </a:p>
          <a:p>
            <a:pPr>
              <a:buFont typeface="Arial" panose="020B0604020202020204" pitchFamily="34" charset="0"/>
              <a:buChar char="•"/>
              <a:defRPr/>
            </a:pPr>
            <a:r>
              <a:rPr lang="lv-LV" altLang="lv-LV" sz="2900" dirty="0" smtClean="0"/>
              <a:t>Jāsniedz apraksts un informācija par aktivitātēm, ar kurām šie izdevumi ir saistīti;</a:t>
            </a:r>
          </a:p>
          <a:p>
            <a:pPr>
              <a:buFont typeface="Arial" panose="020B0604020202020204" pitchFamily="34" charset="0"/>
              <a:buChar char="•"/>
              <a:defRPr/>
            </a:pPr>
            <a:r>
              <a:rPr lang="lv-LV" altLang="lv-LV" sz="2900" dirty="0" smtClean="0"/>
              <a:t>Preču vai pakalpojumu iegāde, bet </a:t>
            </a:r>
            <a:r>
              <a:rPr lang="lv-LV" altLang="lv-LV" sz="2900" b="1" dirty="0" smtClean="0">
                <a:solidFill>
                  <a:srgbClr val="FF0000"/>
                </a:solidFill>
              </a:rPr>
              <a:t>ne</a:t>
            </a:r>
            <a:r>
              <a:rPr lang="lv-LV" altLang="lv-LV" sz="2900" dirty="0" smtClean="0"/>
              <a:t> biroja iekārtas vai projekta partneru iekārtas </a:t>
            </a:r>
          </a:p>
          <a:p>
            <a:pPr>
              <a:buFont typeface="Arial" panose="020B0604020202020204" pitchFamily="34" charset="0"/>
              <a:buChar char="•"/>
              <a:defRPr/>
            </a:pPr>
            <a:r>
              <a:rPr lang="lv-LV" sz="2900" dirty="0" smtClean="0"/>
              <a:t>Programmas </a:t>
            </a:r>
            <a:r>
              <a:rPr lang="lv-LV" sz="2900" b="1" dirty="0" smtClean="0"/>
              <a:t>finansējums 75% </a:t>
            </a:r>
            <a:r>
              <a:rPr lang="lv-LV" sz="2900" dirty="0" smtClean="0"/>
              <a:t>apmērā;</a:t>
            </a:r>
          </a:p>
          <a:p>
            <a:pPr>
              <a:buFont typeface="Arial" panose="020B0604020202020204" pitchFamily="34" charset="0"/>
              <a:buChar char="•"/>
              <a:defRPr/>
            </a:pPr>
            <a:r>
              <a:rPr lang="lv-LV" sz="2900" b="1" dirty="0" smtClean="0"/>
              <a:t>Max EUR 50 000,00</a:t>
            </a:r>
            <a:endParaRPr lang="lv-LV" altLang="lv-LV" sz="2900" b="1" dirty="0" smtClean="0"/>
          </a:p>
        </p:txBody>
      </p:sp>
      <p:sp>
        <p:nvSpPr>
          <p:cNvPr id="27651" name="Title 1"/>
          <p:cNvSpPr>
            <a:spLocks noGrp="1"/>
          </p:cNvSpPr>
          <p:nvPr>
            <p:ph type="title"/>
          </p:nvPr>
        </p:nvSpPr>
        <p:spPr/>
        <p:txBody>
          <a:bodyPr/>
          <a:lstStyle/>
          <a:p>
            <a:r>
              <a:rPr lang="lv-LV" altLang="lv-LV" sz="4000" b="1" smtClean="0">
                <a:solidFill>
                  <a:schemeClr val="bg1"/>
                </a:solidFill>
              </a:rPr>
              <a:t>H.7. Citas izmaksas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5"/>
          <p:cNvSpPr>
            <a:spLocks noGrp="1"/>
          </p:cNvSpPr>
          <p:nvPr>
            <p:ph idx="1"/>
          </p:nvPr>
        </p:nvSpPr>
        <p:spPr>
          <a:xfrm>
            <a:off x="107950" y="1412875"/>
            <a:ext cx="9036050" cy="5445125"/>
          </a:xfrm>
        </p:spPr>
        <p:txBody>
          <a:bodyPr/>
          <a:lstStyle/>
          <a:p>
            <a:pPr>
              <a:defRPr/>
            </a:pPr>
            <a:r>
              <a:rPr lang="lv-LV" altLang="lv-LV" sz="3000" b="1" dirty="0"/>
              <a:t>I</a:t>
            </a:r>
            <a:r>
              <a:rPr lang="lv-LV" altLang="lv-LV" sz="3000" b="1" dirty="0" smtClean="0"/>
              <a:t> sadaļa</a:t>
            </a:r>
            <a:r>
              <a:rPr lang="lv-LV" altLang="lv-LV" sz="3000" dirty="0" smtClean="0"/>
              <a:t> – projekta kopsavilkums (projekta valodā un angļu valodā)</a:t>
            </a:r>
          </a:p>
          <a:p>
            <a:pPr marL="0" indent="0">
              <a:buFont typeface="Arial" charset="0"/>
              <a:buNone/>
              <a:defRPr/>
            </a:pPr>
            <a:r>
              <a:rPr lang="lv-LV" altLang="lv-LV" sz="2800" dirty="0" smtClean="0"/>
              <a:t>I.1. Kopsavilkums par projekta partneriem</a:t>
            </a:r>
          </a:p>
          <a:p>
            <a:pPr marL="0" indent="0">
              <a:buFont typeface="Arial" charset="0"/>
              <a:buNone/>
              <a:defRPr/>
            </a:pPr>
            <a:r>
              <a:rPr lang="lv-LV" altLang="lv-LV" sz="2800" dirty="0" smtClean="0"/>
              <a:t>I.2. Budžeta kopsavilkums: </a:t>
            </a:r>
          </a:p>
          <a:p>
            <a:pPr marL="0" indent="0">
              <a:buFont typeface="Arial" charset="0"/>
              <a:buNone/>
              <a:defRPr/>
            </a:pPr>
            <a:r>
              <a:rPr lang="lv-LV" altLang="lv-LV" sz="2800" dirty="0" smtClean="0"/>
              <a:t>Jāaizpilda aile - </a:t>
            </a:r>
            <a:r>
              <a:rPr lang="lv-LV" altLang="lv-LV" sz="2800" b="1" dirty="0" smtClean="0"/>
              <a:t>Grant Requested</a:t>
            </a:r>
            <a:endParaRPr lang="lv-LV" altLang="lv-LV" sz="2800" dirty="0" smtClean="0"/>
          </a:p>
          <a:p>
            <a:pPr>
              <a:defRPr/>
            </a:pPr>
            <a:r>
              <a:rPr lang="lv-LV" altLang="lv-LV" sz="3000" b="1" dirty="0"/>
              <a:t>J</a:t>
            </a:r>
            <a:r>
              <a:rPr lang="lv-LV" altLang="lv-LV" sz="3000" b="1" dirty="0" smtClean="0"/>
              <a:t> sadaļa</a:t>
            </a:r>
            <a:r>
              <a:rPr lang="lv-LV" altLang="lv-LV" sz="3000" dirty="0" smtClean="0"/>
              <a:t> – tehniskās atbilstības pārbaudes jautājumi</a:t>
            </a:r>
          </a:p>
          <a:p>
            <a:pPr>
              <a:defRPr/>
            </a:pPr>
            <a:r>
              <a:rPr lang="lv-LV" altLang="lv-LV" sz="3000" b="1" dirty="0" smtClean="0"/>
              <a:t>K sadaļa – </a:t>
            </a:r>
            <a:r>
              <a:rPr lang="lv-LV" altLang="lv-LV" sz="3000" dirty="0" smtClean="0"/>
              <a:t>informācija par datu aizsardzību</a:t>
            </a:r>
          </a:p>
          <a:p>
            <a:pPr>
              <a:defRPr/>
            </a:pPr>
            <a:r>
              <a:rPr lang="lv-LV" altLang="lv-LV" sz="3000" b="1" dirty="0" smtClean="0"/>
              <a:t>L sadaļa</a:t>
            </a:r>
            <a:r>
              <a:rPr lang="lv-LV" altLang="lv-LV" sz="3000" dirty="0" smtClean="0"/>
              <a:t> – </a:t>
            </a:r>
            <a:r>
              <a:rPr lang="lv-LV" altLang="lv-LV" sz="3000" b="1" dirty="0" smtClean="0"/>
              <a:t>Apliecinājums </a:t>
            </a:r>
            <a:r>
              <a:rPr lang="lv-LV" altLang="lv-LV" sz="3000" dirty="0" smtClean="0"/>
              <a:t>(</a:t>
            </a:r>
            <a:r>
              <a:rPr lang="lv-LV" altLang="lv-LV" sz="3000" i="1" dirty="0" smtClean="0"/>
              <a:t>Declaration of Honour</a:t>
            </a:r>
            <a:r>
              <a:rPr lang="lv-LV" altLang="lv-LV" sz="3000" dirty="0" smtClean="0"/>
              <a:t>) </a:t>
            </a:r>
            <a:endParaRPr lang="lv-LV" altLang="lv-LV" sz="3000" b="1" dirty="0" smtClean="0"/>
          </a:p>
          <a:p>
            <a:pPr marL="0" indent="0">
              <a:buFont typeface="Arial" charset="0"/>
              <a:buNone/>
              <a:defRPr/>
            </a:pPr>
            <a:r>
              <a:rPr lang="lv-LV" altLang="lv-LV" sz="3000" b="1" dirty="0" smtClean="0"/>
              <a:t>Apliecinājums </a:t>
            </a:r>
            <a:r>
              <a:rPr lang="lv-LV" altLang="lv-LV" sz="3000" dirty="0" smtClean="0"/>
              <a:t>ir jāizdrukā, jāparaksta paraksttiesīgajai personai. </a:t>
            </a:r>
          </a:p>
          <a:p>
            <a:pPr>
              <a:defRPr/>
            </a:pPr>
            <a:endParaRPr lang="lv-LV" altLang="lv-LV" b="1" dirty="0" smtClean="0"/>
          </a:p>
        </p:txBody>
      </p:sp>
      <p:sp>
        <p:nvSpPr>
          <p:cNvPr id="28675" name="Title 1"/>
          <p:cNvSpPr>
            <a:spLocks noGrp="1"/>
          </p:cNvSpPr>
          <p:nvPr>
            <p:ph type="title"/>
          </p:nvPr>
        </p:nvSpPr>
        <p:spPr/>
        <p:txBody>
          <a:bodyPr/>
          <a:lstStyle/>
          <a:p>
            <a:r>
              <a:rPr lang="lv-LV" altLang="lv-LV" sz="4000" b="1" smtClean="0">
                <a:solidFill>
                  <a:schemeClr val="bg1"/>
                </a:solidFill>
              </a:rPr>
              <a:t>Pieteikuma veidlapas sadaļas (I-K)</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68313" y="260350"/>
            <a:ext cx="8229600" cy="1143000"/>
          </a:xfrm>
        </p:spPr>
        <p:txBody>
          <a:bodyPr/>
          <a:lstStyle/>
          <a:p>
            <a:r>
              <a:rPr lang="lv-LV" altLang="lv-LV" sz="4000" b="1" smtClean="0">
                <a:solidFill>
                  <a:schemeClr val="bg1"/>
                </a:solidFill>
              </a:rPr>
              <a:t>Pieteikuma veidlapas sadaļas (L-O)</a:t>
            </a:r>
            <a:endParaRPr lang="lv-LV" altLang="lv-LV" sz="4000" smtClean="0"/>
          </a:p>
        </p:txBody>
      </p:sp>
      <p:sp>
        <p:nvSpPr>
          <p:cNvPr id="44035" name="Content Placeholder 2"/>
          <p:cNvSpPr>
            <a:spLocks noGrp="1"/>
          </p:cNvSpPr>
          <p:nvPr>
            <p:ph idx="1"/>
          </p:nvPr>
        </p:nvSpPr>
        <p:spPr>
          <a:xfrm>
            <a:off x="0" y="1268413"/>
            <a:ext cx="9144000" cy="5589587"/>
          </a:xfrm>
        </p:spPr>
        <p:txBody>
          <a:bodyPr/>
          <a:lstStyle/>
          <a:p>
            <a:pPr>
              <a:buFont typeface="Arial" panose="020B0604020202020204" pitchFamily="34" charset="0"/>
              <a:buChar char="•"/>
              <a:defRPr/>
            </a:pPr>
            <a:r>
              <a:rPr lang="lv-LV" altLang="lv-LV" sz="3100" b="1" dirty="0" smtClean="0"/>
              <a:t>M sadaļa</a:t>
            </a:r>
            <a:r>
              <a:rPr lang="lv-LV" altLang="lv-LV" sz="3100" dirty="0" smtClean="0"/>
              <a:t> – pielikumi: </a:t>
            </a:r>
          </a:p>
          <a:p>
            <a:pPr marL="514350" indent="-514350">
              <a:buFont typeface="Arial" charset="0"/>
              <a:buAutoNum type="arabicParenR"/>
              <a:defRPr/>
            </a:pPr>
            <a:r>
              <a:rPr lang="lv-LV" altLang="lv-LV" sz="2800" dirty="0" smtClean="0"/>
              <a:t>Parakstīta </a:t>
            </a:r>
            <a:r>
              <a:rPr lang="lv-LV" altLang="lv-LV" sz="2800" b="1" dirty="0" smtClean="0"/>
              <a:t>apliecinājuma</a:t>
            </a:r>
            <a:r>
              <a:rPr lang="lv-LV" altLang="lv-LV" sz="2800" dirty="0" smtClean="0"/>
              <a:t> </a:t>
            </a:r>
            <a:r>
              <a:rPr lang="lv-LV" altLang="lv-LV" sz="3100" dirty="0" smtClean="0"/>
              <a:t>(</a:t>
            </a:r>
            <a:r>
              <a:rPr lang="lv-LV" altLang="lv-LV" sz="2800" i="1" dirty="0" smtClean="0"/>
              <a:t>Declaration of Honour</a:t>
            </a:r>
            <a:r>
              <a:rPr lang="lv-LV" altLang="lv-LV" sz="2800" dirty="0" smtClean="0"/>
              <a:t>) ieskēntā kopija;</a:t>
            </a:r>
          </a:p>
          <a:p>
            <a:pPr marL="514350" indent="-514350">
              <a:buFont typeface="Arial" charset="0"/>
              <a:buAutoNum type="arabicParenR"/>
              <a:defRPr/>
            </a:pPr>
            <a:r>
              <a:rPr lang="lv-LV" altLang="lv-LV" sz="2800" dirty="0" smtClean="0"/>
              <a:t>Parakstītas </a:t>
            </a:r>
            <a:r>
              <a:rPr lang="lv-LV" altLang="lv-LV" sz="2800" b="1" dirty="0" smtClean="0"/>
              <a:t>sadarbības vēstules </a:t>
            </a:r>
            <a:r>
              <a:rPr lang="lv-LV" altLang="lv-LV" sz="2800" i="1" dirty="0" smtClean="0"/>
              <a:t>(Mandate</a:t>
            </a:r>
            <a:r>
              <a:rPr lang="lv-LV" altLang="lv-LV" sz="2800" dirty="0" smtClean="0"/>
              <a:t>) par dalību projektā (paraksta projekta partneris un koordinators) ieskenētā kopija – par katru partneri;</a:t>
            </a:r>
          </a:p>
          <a:p>
            <a:pPr marL="514350" indent="-514350">
              <a:buFont typeface="Arial" charset="0"/>
              <a:buAutoNum type="arabicParenR"/>
              <a:defRPr/>
            </a:pPr>
            <a:r>
              <a:rPr lang="lv-LV" altLang="lv-LV" sz="2800" dirty="0"/>
              <a:t>Projekta </a:t>
            </a:r>
            <a:r>
              <a:rPr lang="lv-LV" altLang="lv-LV" sz="2800" dirty="0" smtClean="0"/>
              <a:t>aktivitāšu laika grafiks;</a:t>
            </a:r>
            <a:endParaRPr lang="lv-LV" altLang="lv-LV" sz="2800" dirty="0"/>
          </a:p>
          <a:p>
            <a:pPr marL="514350" indent="-514350">
              <a:buFont typeface="Arial" charset="0"/>
              <a:buAutoNum type="arabicParenR"/>
              <a:defRPr/>
            </a:pPr>
            <a:r>
              <a:rPr lang="lv-LV" altLang="lv-LV" sz="2800" dirty="0"/>
              <a:t>utt., piem</a:t>
            </a:r>
            <a:r>
              <a:rPr lang="lv-LV" altLang="lv-LV" sz="2800" dirty="0" smtClean="0"/>
              <a:t>., </a:t>
            </a:r>
            <a:r>
              <a:rPr lang="lv-LV" altLang="lv-LV" sz="2800" dirty="0"/>
              <a:t>Publicitātes </a:t>
            </a:r>
            <a:r>
              <a:rPr lang="lv-LV" altLang="lv-LV" sz="2800" dirty="0" smtClean="0"/>
              <a:t>plāns, Risku novēršanas pasākumu plāns.</a:t>
            </a:r>
          </a:p>
          <a:p>
            <a:pPr>
              <a:defRPr/>
            </a:pPr>
            <a:r>
              <a:rPr lang="lv-LV" altLang="lv-LV" sz="2800" b="1" dirty="0" smtClean="0"/>
              <a:t>N sadaļa – iesniegšana tiešsaistē </a:t>
            </a:r>
          </a:p>
          <a:p>
            <a:pPr marL="0" indent="0">
              <a:buFont typeface="Arial" charset="0"/>
              <a:buNone/>
              <a:defRPr/>
            </a:pPr>
            <a:r>
              <a:rPr lang="lv-LV" altLang="lv-LV" sz="2800" dirty="0" smtClean="0"/>
              <a:t>    (“</a:t>
            </a:r>
            <a:r>
              <a:rPr lang="lv-LV" altLang="lv-LV" sz="2800" i="1" dirty="0" smtClean="0"/>
              <a:t>validate</a:t>
            </a:r>
            <a:r>
              <a:rPr lang="lv-LV" altLang="lv-LV" sz="2800" dirty="0" smtClean="0"/>
              <a:t>” - “</a:t>
            </a:r>
            <a:r>
              <a:rPr lang="lv-LV" altLang="lv-LV" sz="2800" i="1" dirty="0" smtClean="0"/>
              <a:t>submit online</a:t>
            </a:r>
            <a:r>
              <a:rPr lang="lv-LV" altLang="lv-LV" sz="2800" dirty="0" smtClean="0"/>
              <a:t>”)</a:t>
            </a:r>
          </a:p>
          <a:p>
            <a:pPr marL="0" indent="0">
              <a:buFont typeface="Arial" charset="0"/>
              <a:buNone/>
              <a:defRPr/>
            </a:pPr>
            <a:endParaRPr lang="lv-LV" altLang="lv-LV" sz="2800" dirty="0"/>
          </a:p>
          <a:p>
            <a:pPr marL="514350" indent="-514350">
              <a:buFont typeface="Arial" charset="0"/>
              <a:buAutoNum type="arabicParenR"/>
              <a:defRPr/>
            </a:pPr>
            <a:endParaRPr lang="lv-LV" altLang="lv-LV" sz="3100" dirty="0" smtClean="0"/>
          </a:p>
          <a:p>
            <a:pPr marL="0" indent="0">
              <a:buFont typeface="Arial" charset="0"/>
              <a:buNone/>
              <a:defRPr/>
            </a:pPr>
            <a:endParaRPr lang="lv-LV" altLang="lv-LV" sz="3100" b="1" dirty="0" smtClean="0"/>
          </a:p>
          <a:p>
            <a:pPr>
              <a:defRPr/>
            </a:pPr>
            <a:endParaRPr lang="lv-LV" altLang="lv-LV" dirty="0" smtClean="0"/>
          </a:p>
          <a:p>
            <a:pPr>
              <a:defRPr/>
            </a:pPr>
            <a:endParaRPr lang="lv-LV" altLang="lv-LV"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333375"/>
            <a:ext cx="8229600" cy="1084263"/>
          </a:xfrm>
        </p:spPr>
        <p:txBody>
          <a:bodyPr/>
          <a:lstStyle/>
          <a:p>
            <a:r>
              <a:rPr lang="lv-LV" altLang="lv-LV" sz="3000" b="1" smtClean="0">
                <a:solidFill>
                  <a:schemeClr val="bg1"/>
                </a:solidFill>
              </a:rPr>
              <a:t>Projekta pieteikuma tehniskās atbilstības vērtēšana (1)</a:t>
            </a:r>
          </a:p>
        </p:txBody>
      </p:sp>
      <p:sp>
        <p:nvSpPr>
          <p:cNvPr id="3" name="Content Placeholder 2"/>
          <p:cNvSpPr>
            <a:spLocks noGrp="1"/>
          </p:cNvSpPr>
          <p:nvPr>
            <p:ph idx="1"/>
          </p:nvPr>
        </p:nvSpPr>
        <p:spPr>
          <a:xfrm>
            <a:off x="250825" y="1600200"/>
            <a:ext cx="8569325" cy="4997450"/>
          </a:xfrm>
        </p:spPr>
        <p:txBody>
          <a:bodyPr/>
          <a:lstStyle/>
          <a:p>
            <a:pPr marL="0" indent="0">
              <a:buFont typeface="Arial" charset="0"/>
              <a:buNone/>
              <a:defRPr/>
            </a:pPr>
            <a:r>
              <a:rPr lang="lv-LV" b="1" dirty="0" smtClean="0"/>
              <a:t>Tehniskās atbilstības kritēriji</a:t>
            </a:r>
            <a:r>
              <a:rPr lang="lv-LV" dirty="0" smtClean="0"/>
              <a:t>:</a:t>
            </a:r>
          </a:p>
          <a:p>
            <a:pPr marL="514350" indent="-514350">
              <a:buFont typeface="Arial" panose="020B0604020202020204" pitchFamily="34" charset="0"/>
              <a:buAutoNum type="arabicParenR"/>
              <a:defRPr/>
            </a:pPr>
            <a:r>
              <a:rPr lang="lv-LV" sz="3000" dirty="0" smtClean="0"/>
              <a:t>pieteikums ir iesniegts uz K2 pieteikuma veidlapas;</a:t>
            </a:r>
          </a:p>
          <a:p>
            <a:pPr marL="514350" indent="-514350">
              <a:buFont typeface="Arial" panose="020B0604020202020204" pitchFamily="34" charset="0"/>
              <a:buAutoNum type="arabicParenR"/>
              <a:defRPr/>
            </a:pPr>
            <a:r>
              <a:rPr lang="lv-LV" sz="3000" dirty="0" smtClean="0"/>
              <a:t>visi nepieciešamie lauki ir aizpildīti;</a:t>
            </a:r>
          </a:p>
          <a:p>
            <a:pPr marL="514350" indent="-514350">
              <a:buFont typeface="Arial" panose="020B0604020202020204" pitchFamily="34" charset="0"/>
              <a:buAutoNum type="arabicParenR"/>
              <a:defRPr/>
            </a:pPr>
            <a:r>
              <a:rPr lang="lv-LV" sz="3000" dirty="0"/>
              <a:t>p</a:t>
            </a:r>
            <a:r>
              <a:rPr lang="lv-LV" sz="3000" dirty="0" smtClean="0"/>
              <a:t>ieteikuma veidlapas ir iesniegta projekta koordinatora (</a:t>
            </a:r>
            <a:r>
              <a:rPr lang="lv-LV" sz="3000" i="1" dirty="0" smtClean="0"/>
              <a:t>Applicant organisation</a:t>
            </a:r>
            <a:r>
              <a:rPr lang="lv-LV" sz="3000" dirty="0" smtClean="0"/>
              <a:t>) Nacionālajai Aģentūrai;</a:t>
            </a:r>
            <a:endParaRPr lang="lv-LV" sz="3000" dirty="0"/>
          </a:p>
          <a:p>
            <a:pPr marL="514350" indent="-514350">
              <a:buFont typeface="Arial" panose="020B0604020202020204" pitchFamily="34" charset="0"/>
              <a:buAutoNum type="arabicParenR"/>
              <a:defRPr/>
            </a:pPr>
            <a:r>
              <a:rPr lang="lv-LV" altLang="lv-LV" sz="3000" dirty="0" smtClean="0"/>
              <a:t>pieteikuma </a:t>
            </a:r>
            <a:r>
              <a:rPr lang="lv-LV" altLang="lv-LV" sz="3000" dirty="0"/>
              <a:t>veidlapa ir aizpildīta vienā no Erasmus + programmas valstu </a:t>
            </a:r>
            <a:r>
              <a:rPr lang="lv-LV" altLang="lv-LV" sz="3000" dirty="0" smtClean="0"/>
              <a:t>valodām;</a:t>
            </a:r>
            <a:endParaRPr lang="lv-LV" altLang="lv-LV" sz="3000" dirty="0"/>
          </a:p>
          <a:p>
            <a:pPr marL="0" indent="0">
              <a:buFont typeface="Arial" charset="0"/>
              <a:buNone/>
              <a:defRPr/>
            </a:pPr>
            <a:endParaRPr lang="lv-LV" sz="2600" dirty="0" smtClean="0"/>
          </a:p>
          <a:p>
            <a:pPr marL="514350" indent="-514350">
              <a:buFont typeface="Arial" panose="020B0604020202020204" pitchFamily="34" charset="0"/>
              <a:buAutoNum type="arabicParenR"/>
              <a:defRPr/>
            </a:pPr>
            <a:endParaRPr lang="lv-LV" sz="27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1209675"/>
          </a:xfrm>
        </p:spPr>
        <p:txBody>
          <a:bodyPr/>
          <a:lstStyle/>
          <a:p>
            <a:r>
              <a:rPr lang="lv-LV" altLang="lv-LV" sz="3000" b="1" smtClean="0">
                <a:solidFill>
                  <a:schemeClr val="bg1"/>
                </a:solidFill>
              </a:rPr>
              <a:t>Projekta pieteikuma tehniskās atbilstības vērtēšana (2)</a:t>
            </a:r>
            <a:endParaRPr lang="lv-LV" altLang="lv-LV" sz="3000" smtClean="0">
              <a:solidFill>
                <a:schemeClr val="bg1"/>
              </a:solidFill>
            </a:endParaRPr>
          </a:p>
        </p:txBody>
      </p:sp>
      <p:sp>
        <p:nvSpPr>
          <p:cNvPr id="31747" name="Content Placeholder 2"/>
          <p:cNvSpPr>
            <a:spLocks noGrp="1"/>
          </p:cNvSpPr>
          <p:nvPr>
            <p:ph idx="1"/>
          </p:nvPr>
        </p:nvSpPr>
        <p:spPr>
          <a:xfrm>
            <a:off x="323850" y="1557338"/>
            <a:ext cx="8496300" cy="5040312"/>
          </a:xfrm>
        </p:spPr>
        <p:txBody>
          <a:bodyPr/>
          <a:lstStyle/>
          <a:p>
            <a:pPr marL="514350" indent="-514350">
              <a:buFont typeface="Arial" charset="0"/>
              <a:buAutoNum type="arabicParenR" startAt="5"/>
            </a:pPr>
            <a:r>
              <a:rPr lang="lv-LV" altLang="lv-LV" sz="3000" smtClean="0"/>
              <a:t>ir pievienoti visi nepieciešamie pielikumi;</a:t>
            </a:r>
          </a:p>
          <a:p>
            <a:pPr marL="514350" indent="-514350">
              <a:buFont typeface="Arial" charset="0"/>
              <a:buAutoNum type="arabicParenR" startAt="6"/>
            </a:pPr>
            <a:r>
              <a:rPr lang="lv-LV" altLang="lv-LV" sz="3000" smtClean="0"/>
              <a:t>visi projekta partneri ir pievienojuši nepieciešamos  dokumetnus URF portālā</a:t>
            </a:r>
          </a:p>
          <a:p>
            <a:pPr marL="514350" indent="-514350">
              <a:buFont typeface="Arial" charset="0"/>
              <a:buAutoNum type="arabicParenR" startAt="6"/>
            </a:pPr>
            <a:r>
              <a:rPr lang="lv-LV" altLang="lv-LV" sz="3000" smtClean="0"/>
              <a:t>ja pieprasītā granta apmērs pārsniedz EUR 60 000 dalībnieku portālā ir pievienoti </a:t>
            </a:r>
            <a:r>
              <a:rPr lang="lv-LV" altLang="lv-LV" sz="3000" u="sng" smtClean="0"/>
              <a:t>projekta koordinatora</a:t>
            </a:r>
            <a:r>
              <a:rPr lang="lv-LV" altLang="lv-LV" sz="3000" smtClean="0"/>
              <a:t> finanšu kapacitāti apliecinošie dokumenti – pēdējā kalendāra gada pārskats (neattiecas uz valsts/pašvaldību iestādēm)</a:t>
            </a:r>
          </a:p>
          <a:p>
            <a:pPr marL="514350" indent="-514350">
              <a:buFont typeface="Arial" charset="0"/>
              <a:buAutoNum type="arabicParenR" startAt="6"/>
            </a:pPr>
            <a:r>
              <a:rPr lang="lv-LV" altLang="lv-LV" sz="3000" smtClean="0"/>
              <a:t>ir ievērots projektu iesniegšanas termiņš.</a:t>
            </a:r>
          </a:p>
          <a:p>
            <a:pPr marL="514350" indent="-514350">
              <a:buFont typeface="Arial" charset="0"/>
              <a:buNone/>
            </a:pPr>
            <a:endParaRPr lang="lv-LV" altLang="lv-LV" sz="30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Virsraksts 1"/>
          <p:cNvSpPr>
            <a:spLocks noGrp="1"/>
          </p:cNvSpPr>
          <p:nvPr>
            <p:ph type="title"/>
          </p:nvPr>
        </p:nvSpPr>
        <p:spPr/>
        <p:txBody>
          <a:bodyPr/>
          <a:lstStyle/>
          <a:p>
            <a:r>
              <a:rPr lang="lv-LV" altLang="lv-LV" sz="3400" b="1" smtClean="0">
                <a:solidFill>
                  <a:schemeClr val="bg1"/>
                </a:solidFill>
              </a:rPr>
              <a:t>Projekta pieteikuma kvalitatīvā vērtēšana</a:t>
            </a:r>
          </a:p>
        </p:txBody>
      </p:sp>
      <p:sp>
        <p:nvSpPr>
          <p:cNvPr id="3" name="Satura vietturis 2"/>
          <p:cNvSpPr>
            <a:spLocks noGrp="1"/>
          </p:cNvSpPr>
          <p:nvPr>
            <p:ph idx="1"/>
          </p:nvPr>
        </p:nvSpPr>
        <p:spPr>
          <a:xfrm>
            <a:off x="179388" y="1484313"/>
            <a:ext cx="8785225" cy="5040312"/>
          </a:xfrm>
        </p:spPr>
        <p:txBody>
          <a:bodyPr/>
          <a:lstStyle/>
          <a:p>
            <a:pPr>
              <a:buFont typeface="Arial" panose="020B0604020202020204" pitchFamily="34" charset="0"/>
              <a:buChar char="•"/>
              <a:defRPr/>
            </a:pPr>
            <a:r>
              <a:rPr lang="lv-LV" sz="2500" dirty="0" smtClean="0"/>
              <a:t>Tiek veikta </a:t>
            </a:r>
            <a:r>
              <a:rPr lang="lv-LV" sz="2500" dirty="0"/>
              <a:t>tehniski </a:t>
            </a:r>
            <a:r>
              <a:rPr lang="lv-LV" sz="2500" dirty="0" smtClean="0"/>
              <a:t>atbilstošiem pieteikumiem</a:t>
            </a:r>
          </a:p>
          <a:p>
            <a:pPr>
              <a:buFont typeface="Arial" panose="020B0604020202020204" pitchFamily="34" charset="0"/>
              <a:buChar char="•"/>
              <a:defRPr/>
            </a:pPr>
            <a:r>
              <a:rPr lang="lv-LV" sz="2500" dirty="0" smtClean="0"/>
              <a:t>Vērtē 100 punktu sistēmā</a:t>
            </a:r>
          </a:p>
          <a:p>
            <a:pPr>
              <a:buFont typeface="Arial" panose="020B0604020202020204" pitchFamily="34" charset="0"/>
              <a:buChar char="•"/>
              <a:defRPr/>
            </a:pPr>
            <a:r>
              <a:rPr lang="lv-LV" sz="2500" b="1" dirty="0" smtClean="0"/>
              <a:t>4 vērtēšanas sadaļas </a:t>
            </a:r>
            <a:r>
              <a:rPr lang="lv-LV" sz="2500" dirty="0" smtClean="0"/>
              <a:t>(</a:t>
            </a:r>
            <a:r>
              <a:rPr lang="lv-LV" sz="2500" i="1" dirty="0" smtClean="0"/>
              <a:t>Erasmus</a:t>
            </a:r>
            <a:r>
              <a:rPr lang="lv-LV" sz="2500" dirty="0" smtClean="0"/>
              <a:t>+ </a:t>
            </a:r>
            <a:r>
              <a:rPr lang="lv-LV" sz="2500" dirty="0"/>
              <a:t>programmas vadlīnijas </a:t>
            </a:r>
            <a:r>
              <a:rPr lang="lv-LV" sz="2500" dirty="0" smtClean="0"/>
              <a:t>99.lpp</a:t>
            </a:r>
            <a:r>
              <a:rPr lang="lv-LV" sz="2500" dirty="0"/>
              <a:t>.)</a:t>
            </a:r>
            <a:endParaRPr lang="lv-LV" sz="2500" dirty="0" smtClean="0"/>
          </a:p>
          <a:p>
            <a:pPr marL="900000" indent="-457200">
              <a:buFont typeface="Arial" charset="0"/>
              <a:buAutoNum type="arabicParenR"/>
              <a:defRPr/>
            </a:pPr>
            <a:r>
              <a:rPr lang="lv-LV" sz="2500" dirty="0" smtClean="0"/>
              <a:t>projekta atbilstība, </a:t>
            </a:r>
          </a:p>
          <a:p>
            <a:pPr marL="900000" indent="-457200">
              <a:buFont typeface="Arial" charset="0"/>
              <a:buAutoNum type="arabicParenR"/>
              <a:defRPr/>
            </a:pPr>
            <a:r>
              <a:rPr lang="lv-LV" sz="2500" dirty="0" smtClean="0"/>
              <a:t>projekta uzbūves un īstenošanas kvalitāte, </a:t>
            </a:r>
          </a:p>
          <a:p>
            <a:pPr marL="900000" indent="-457200">
              <a:buFont typeface="Arial" charset="0"/>
              <a:buAutoNum type="arabicParenR"/>
              <a:defRPr/>
            </a:pPr>
            <a:r>
              <a:rPr lang="lv-LV" sz="2500" dirty="0" smtClean="0"/>
              <a:t>projekta konsorcija un sadarbības  kvalitāte, </a:t>
            </a:r>
          </a:p>
          <a:p>
            <a:pPr marL="900000" indent="-457200">
              <a:buFont typeface="Arial" charset="0"/>
              <a:buAutoNum type="arabicParenR"/>
              <a:defRPr/>
            </a:pPr>
            <a:r>
              <a:rPr lang="lv-LV" sz="2500" dirty="0" smtClean="0"/>
              <a:t>projekta  ietekme un rezultātu izplatīšana.</a:t>
            </a:r>
          </a:p>
          <a:p>
            <a:pPr>
              <a:buFont typeface="Arial" panose="020B0604020202020204" pitchFamily="34" charset="0"/>
              <a:buChar char="•"/>
              <a:defRPr/>
            </a:pPr>
            <a:r>
              <a:rPr lang="lv-LV" sz="2500" dirty="0" smtClean="0"/>
              <a:t>Projekts tiks </a:t>
            </a:r>
            <a:r>
              <a:rPr lang="lv-LV" sz="2500" b="1" dirty="0" smtClean="0"/>
              <a:t>virzīts finansēšanai</a:t>
            </a:r>
            <a:r>
              <a:rPr lang="lv-LV" sz="2500" dirty="0" smtClean="0"/>
              <a:t>, ja:</a:t>
            </a:r>
          </a:p>
          <a:p>
            <a:pPr marL="514350" indent="-514350">
              <a:buFont typeface="Arial" panose="020B0604020202020204" pitchFamily="34" charset="0"/>
              <a:buAutoNum type="arabicParenR"/>
              <a:defRPr/>
            </a:pPr>
            <a:r>
              <a:rPr lang="lv-LV" sz="2500" dirty="0" smtClean="0"/>
              <a:t>Kopējais projekta vērtējums ir </a:t>
            </a:r>
            <a:r>
              <a:rPr lang="lv-LV" sz="2500" b="1" dirty="0" smtClean="0"/>
              <a:t>vismaz 60 punkti</a:t>
            </a:r>
          </a:p>
          <a:p>
            <a:pPr marL="514350" indent="-514350">
              <a:buFont typeface="Arial" panose="020B0604020202020204" pitchFamily="34" charset="0"/>
              <a:buAutoNum type="arabicParenR"/>
              <a:defRPr/>
            </a:pPr>
            <a:r>
              <a:rPr lang="lv-LV" sz="2500" dirty="0" smtClean="0"/>
              <a:t>Katra vērtēšanas kritērija vērtējums ir </a:t>
            </a:r>
            <a:r>
              <a:rPr lang="lv-LV" sz="2500" b="1" dirty="0" smtClean="0"/>
              <a:t>vismaz 50% </a:t>
            </a:r>
            <a:r>
              <a:rPr lang="lv-LV" sz="2500" dirty="0" smtClean="0"/>
              <a:t>no maksimālā vērtējuma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a:xfrm>
            <a:off x="395288" y="260350"/>
            <a:ext cx="8229600" cy="1143000"/>
          </a:xfrm>
        </p:spPr>
        <p:txBody>
          <a:bodyPr/>
          <a:lstStyle/>
          <a:p>
            <a:r>
              <a:rPr lang="lv-LV" altLang="lv-LV" sz="4000" b="1" smtClean="0">
                <a:solidFill>
                  <a:schemeClr val="bg1"/>
                </a:solidFill>
              </a:rPr>
              <a:t>Papildu informācija</a:t>
            </a:r>
          </a:p>
        </p:txBody>
      </p:sp>
      <p:sp>
        <p:nvSpPr>
          <p:cNvPr id="41987" name="Satura vietturis 2"/>
          <p:cNvSpPr>
            <a:spLocks noGrp="1"/>
          </p:cNvSpPr>
          <p:nvPr>
            <p:ph idx="4294967295"/>
          </p:nvPr>
        </p:nvSpPr>
        <p:spPr>
          <a:xfrm>
            <a:off x="323850" y="1484313"/>
            <a:ext cx="8351838" cy="5113337"/>
          </a:xfrm>
        </p:spPr>
        <p:txBody>
          <a:bodyPr/>
          <a:lstStyle/>
          <a:p>
            <a:pPr>
              <a:defRPr/>
            </a:pPr>
            <a:r>
              <a:rPr lang="lv-LV" altLang="lv-LV" dirty="0" smtClean="0"/>
              <a:t>Pieteikumu iesniegšanas termiņš – </a:t>
            </a:r>
          </a:p>
          <a:p>
            <a:pPr>
              <a:buFont typeface="Arial" charset="0"/>
              <a:buNone/>
              <a:defRPr/>
            </a:pPr>
            <a:r>
              <a:rPr lang="lv-LV" altLang="lv-LV" dirty="0" smtClean="0"/>
              <a:t>    </a:t>
            </a:r>
            <a:r>
              <a:rPr lang="lv-LV" altLang="lv-LV" b="1" u="sng" dirty="0" smtClean="0"/>
              <a:t>2014.gada 30.aprīlis </a:t>
            </a:r>
            <a:r>
              <a:rPr lang="lv-LV" altLang="lv-LV" u="sng" dirty="0" smtClean="0"/>
              <a:t>plkst. 12:00 (Briseles laiks)</a:t>
            </a:r>
            <a:endParaRPr lang="lv-LV" altLang="lv-LV" sz="800" u="sng" dirty="0" smtClean="0"/>
          </a:p>
          <a:p>
            <a:pPr>
              <a:defRPr/>
            </a:pPr>
            <a:endParaRPr lang="lv-LV" altLang="lv-LV" sz="1000" dirty="0" smtClean="0"/>
          </a:p>
          <a:p>
            <a:pPr>
              <a:defRPr/>
            </a:pPr>
            <a:r>
              <a:rPr lang="lv-LV" altLang="lv-LV" dirty="0" smtClean="0"/>
              <a:t>Konkursa rezultāti būs zināmi </a:t>
            </a:r>
          </a:p>
          <a:p>
            <a:pPr marL="0" indent="0">
              <a:buFont typeface="Arial" charset="0"/>
              <a:buNone/>
              <a:defRPr/>
            </a:pPr>
            <a:r>
              <a:rPr lang="lv-LV" altLang="lv-LV" b="1" dirty="0"/>
              <a:t> </a:t>
            </a:r>
            <a:r>
              <a:rPr lang="lv-LV" altLang="lv-LV" b="1" dirty="0" smtClean="0"/>
              <a:t>   2014.gada augustā</a:t>
            </a:r>
          </a:p>
          <a:p>
            <a:pPr>
              <a:defRPr/>
            </a:pPr>
            <a:endParaRPr lang="lv-LV" altLang="lv-LV" sz="1000" dirty="0" smtClean="0"/>
          </a:p>
          <a:p>
            <a:pPr>
              <a:defRPr/>
            </a:pPr>
            <a:r>
              <a:rPr lang="lv-LV" altLang="lv-LV" dirty="0" smtClean="0"/>
              <a:t>Projektu īstenošanas sākums – </a:t>
            </a:r>
          </a:p>
          <a:p>
            <a:pPr>
              <a:buFont typeface="Arial" charset="0"/>
              <a:buNone/>
              <a:defRPr/>
            </a:pPr>
            <a:r>
              <a:rPr lang="lv-LV" altLang="lv-LV" dirty="0" smtClean="0"/>
              <a:t>    </a:t>
            </a:r>
            <a:r>
              <a:rPr lang="lv-LV" altLang="lv-LV" b="1" dirty="0" smtClean="0"/>
              <a:t>2014.gada 1.septembris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lv-LV" altLang="lv-LV" b="1" smtClean="0">
                <a:solidFill>
                  <a:schemeClr val="bg1"/>
                </a:solidFill>
              </a:rPr>
              <a:t>Projekta</a:t>
            </a:r>
            <a:r>
              <a:rPr lang="lv-LV" altLang="lv-LV" smtClean="0"/>
              <a:t> </a:t>
            </a:r>
            <a:r>
              <a:rPr lang="lv-LV" altLang="lv-LV" b="1" smtClean="0">
                <a:solidFill>
                  <a:schemeClr val="bg1"/>
                </a:solidFill>
              </a:rPr>
              <a:t>plānošana</a:t>
            </a:r>
          </a:p>
        </p:txBody>
      </p:sp>
      <p:sp>
        <p:nvSpPr>
          <p:cNvPr id="3" name="Content Placeholder 2"/>
          <p:cNvSpPr>
            <a:spLocks noGrp="1"/>
          </p:cNvSpPr>
          <p:nvPr>
            <p:ph idx="1"/>
          </p:nvPr>
        </p:nvSpPr>
        <p:spPr>
          <a:xfrm>
            <a:off x="179388" y="1412875"/>
            <a:ext cx="8964612" cy="5040313"/>
          </a:xfrm>
        </p:spPr>
        <p:txBody>
          <a:bodyPr/>
          <a:lstStyle/>
          <a:p>
            <a:pPr marL="514350" indent="-514350">
              <a:buFont typeface="Arial" charset="0"/>
              <a:buNone/>
              <a:defRPr/>
            </a:pPr>
            <a:r>
              <a:rPr lang="lv-LV" b="1" dirty="0" smtClean="0"/>
              <a:t>Projekts vērsts:</a:t>
            </a:r>
          </a:p>
          <a:p>
            <a:pPr marL="900000" indent="-514350">
              <a:buFont typeface="Arial" charset="0"/>
              <a:buAutoNum type="arabicPeriod"/>
              <a:defRPr/>
            </a:pPr>
            <a:r>
              <a:rPr lang="lv-LV" dirty="0" smtClean="0"/>
              <a:t>uz procesu/sadarbību?</a:t>
            </a:r>
          </a:p>
          <a:p>
            <a:pPr marL="900000" indent="-514350">
              <a:buFont typeface="Arial" charset="0"/>
              <a:buAutoNum type="arabicPeriod"/>
              <a:defRPr/>
            </a:pPr>
            <a:r>
              <a:rPr lang="lv-LV" dirty="0" smtClean="0"/>
              <a:t>uz rezultātu/produktu izstrādi?</a:t>
            </a:r>
          </a:p>
          <a:p>
            <a:pPr marL="576000" indent="-514350">
              <a:buFont typeface="Arial" charset="0"/>
              <a:buNone/>
              <a:defRPr/>
            </a:pPr>
            <a:r>
              <a:rPr lang="lv-LV" b="1" dirty="0" smtClean="0"/>
              <a:t>Projekta fāzes:</a:t>
            </a:r>
          </a:p>
          <a:p>
            <a:pPr marL="756000" indent="-514350">
              <a:buFont typeface="Arial" charset="0"/>
              <a:buAutoNum type="arabicPeriod"/>
              <a:defRPr/>
            </a:pPr>
            <a:r>
              <a:rPr lang="lv-LV" sz="3000" dirty="0" smtClean="0"/>
              <a:t>Sagatavošana/ </a:t>
            </a:r>
            <a:r>
              <a:rPr lang="lv-LV" sz="3000" i="1" dirty="0" err="1" smtClean="0"/>
              <a:t>Preparation</a:t>
            </a:r>
            <a:endParaRPr lang="lv-LV" sz="3000" i="1" dirty="0" smtClean="0"/>
          </a:p>
          <a:p>
            <a:pPr marL="756000" indent="-514350">
              <a:buFont typeface="Arial" charset="0"/>
              <a:buAutoNum type="arabicPeriod"/>
              <a:defRPr/>
            </a:pPr>
            <a:r>
              <a:rPr lang="lv-LV" sz="3000" dirty="0" smtClean="0"/>
              <a:t>Ieviešana/ </a:t>
            </a:r>
            <a:r>
              <a:rPr lang="lv-LV" sz="3000" i="1" dirty="0" err="1" smtClean="0"/>
              <a:t>Implementation</a:t>
            </a:r>
            <a:endParaRPr lang="lv-LV" sz="3000" i="1" dirty="0" smtClean="0"/>
          </a:p>
          <a:p>
            <a:pPr marL="756000" indent="-514350">
              <a:buFont typeface="Arial" charset="0"/>
              <a:buAutoNum type="arabicPeriod"/>
              <a:defRPr/>
            </a:pPr>
            <a:r>
              <a:rPr lang="lv-LV" sz="3000" dirty="0" smtClean="0"/>
              <a:t>Ietekme/ </a:t>
            </a:r>
            <a:r>
              <a:rPr lang="lv-LV" sz="3000" i="1" dirty="0" err="1" smtClean="0"/>
              <a:t>Follow-up</a:t>
            </a:r>
            <a:endParaRPr lang="lv-LV" sz="3000" i="1" dirty="0" smtClean="0"/>
          </a:p>
          <a:p>
            <a:pPr marL="756000" indent="-514350">
              <a:buFont typeface="Arial" charset="0"/>
              <a:buAutoNum type="arabicPeriod"/>
              <a:defRPr/>
            </a:pPr>
            <a:r>
              <a:rPr lang="lv-LV" sz="3000" dirty="0" smtClean="0"/>
              <a:t>Rezultātu izplatīšana/ </a:t>
            </a:r>
            <a:r>
              <a:rPr lang="lv-LV" sz="3000" i="1" dirty="0" err="1" smtClean="0"/>
              <a:t>Dissemination</a:t>
            </a:r>
            <a:endParaRPr lang="lv-LV" sz="3000" i="1" dirty="0" smtClean="0"/>
          </a:p>
          <a:p>
            <a:pPr marL="756000" indent="-514350">
              <a:buFont typeface="Arial" charset="0"/>
              <a:buAutoNum type="arabicPeriod"/>
              <a:defRPr/>
            </a:pPr>
            <a:r>
              <a:rPr lang="lv-LV" sz="3000" dirty="0" smtClean="0"/>
              <a:t>Noslēgums/ </a:t>
            </a:r>
            <a:r>
              <a:rPr lang="lv-LV" sz="3000" i="1" dirty="0" err="1" smtClean="0"/>
              <a:t>Closure</a:t>
            </a:r>
            <a:endParaRPr lang="lv-LV" sz="3000" i="1" dirty="0" smtClean="0"/>
          </a:p>
          <a:p>
            <a:pPr>
              <a:defRPr/>
            </a:pPr>
            <a:endParaRPr lang="lv-LV"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68313" y="260350"/>
            <a:ext cx="8229600" cy="1143000"/>
          </a:xfrm>
        </p:spPr>
        <p:txBody>
          <a:bodyPr/>
          <a:lstStyle/>
          <a:p>
            <a:r>
              <a:rPr lang="lv-LV" altLang="lv-LV" b="1" smtClean="0">
                <a:solidFill>
                  <a:schemeClr val="bg1"/>
                </a:solidFill>
              </a:rPr>
              <a:t>Informācija</a:t>
            </a:r>
          </a:p>
        </p:txBody>
      </p:sp>
      <p:sp>
        <p:nvSpPr>
          <p:cNvPr id="3" name="Content Placeholder 2"/>
          <p:cNvSpPr>
            <a:spLocks noGrp="1"/>
          </p:cNvSpPr>
          <p:nvPr>
            <p:ph idx="1"/>
          </p:nvPr>
        </p:nvSpPr>
        <p:spPr>
          <a:xfrm>
            <a:off x="0" y="1484313"/>
            <a:ext cx="9144000" cy="5184775"/>
          </a:xfrm>
        </p:spPr>
        <p:txBody>
          <a:bodyPr/>
          <a:lstStyle/>
          <a:p>
            <a:pPr algn="ctr">
              <a:buFont typeface="Arial" charset="0"/>
              <a:buNone/>
              <a:defRPr/>
            </a:pPr>
            <a:r>
              <a:rPr lang="lv-LV" sz="3000" b="1" dirty="0" smtClean="0"/>
              <a:t>EK mājas lapā</a:t>
            </a:r>
          </a:p>
          <a:p>
            <a:pPr algn="ctr">
              <a:buFont typeface="Arial" charset="0"/>
              <a:buNone/>
              <a:defRPr/>
            </a:pPr>
            <a:r>
              <a:rPr lang="lv-LV" sz="3000" b="1" dirty="0">
                <a:hlinkClick r:id="rId2"/>
              </a:rPr>
              <a:t>http://</a:t>
            </a:r>
            <a:r>
              <a:rPr lang="lv-LV" sz="3000" b="1" dirty="0" smtClean="0">
                <a:hlinkClick r:id="rId2"/>
              </a:rPr>
              <a:t>ec.europa.eu/programmes/erasmus-plus/index_en.htm</a:t>
            </a:r>
            <a:r>
              <a:rPr lang="lv-LV" sz="3000" b="1" dirty="0" smtClean="0"/>
              <a:t> </a:t>
            </a:r>
          </a:p>
          <a:p>
            <a:pPr marL="0" indent="0" algn="ctr">
              <a:buFont typeface="Arial" charset="0"/>
              <a:buNone/>
              <a:defRPr/>
            </a:pPr>
            <a:r>
              <a:rPr lang="lv-LV" sz="3000" b="1" dirty="0" smtClean="0">
                <a:hlinkClick r:id="rId3"/>
              </a:rPr>
              <a:t>http://ec.europa.eu/education/</a:t>
            </a:r>
            <a:r>
              <a:rPr lang="lv-LV" sz="3000" b="1" dirty="0" smtClean="0"/>
              <a:t> (Izglītība&amp; apmācības)</a:t>
            </a:r>
          </a:p>
          <a:p>
            <a:pPr algn="ctr">
              <a:buFont typeface="Arial" charset="0"/>
              <a:buNone/>
              <a:defRPr/>
            </a:pPr>
            <a:endParaRPr lang="lv-LV" sz="1500" b="1" dirty="0" smtClean="0"/>
          </a:p>
          <a:p>
            <a:pPr algn="ctr">
              <a:buFont typeface="Arial" charset="0"/>
              <a:buNone/>
              <a:defRPr/>
            </a:pPr>
            <a:r>
              <a:rPr lang="lv-LV" sz="3000" dirty="0" smtClean="0">
                <a:solidFill>
                  <a:schemeClr val="accent1">
                    <a:lumMod val="75000"/>
                  </a:schemeClr>
                </a:solidFill>
              </a:rPr>
              <a:t> </a:t>
            </a:r>
            <a:r>
              <a:rPr lang="lv-LV" sz="3000" b="1" dirty="0" smtClean="0"/>
              <a:t>VIAA mājas lapa </a:t>
            </a:r>
            <a:r>
              <a:rPr lang="lv-LV" sz="2800" b="1" dirty="0" err="1" smtClean="0">
                <a:solidFill>
                  <a:schemeClr val="accent1">
                    <a:lumMod val="75000"/>
                  </a:schemeClr>
                </a:solidFill>
                <a:hlinkClick r:id="rId4"/>
              </a:rPr>
              <a:t>www.viaa.gov.lv</a:t>
            </a:r>
            <a:endParaRPr lang="lv-LV" sz="2800" b="1" dirty="0" smtClean="0">
              <a:solidFill>
                <a:schemeClr val="accent1">
                  <a:lumMod val="75000"/>
                </a:schemeClr>
              </a:solidFill>
            </a:endParaRPr>
          </a:p>
          <a:p>
            <a:pPr algn="ctr">
              <a:buFont typeface="Arial" charset="0"/>
              <a:buNone/>
              <a:defRPr/>
            </a:pPr>
            <a:r>
              <a:rPr lang="lv-LV" sz="3000" b="1" dirty="0" smtClean="0"/>
              <a:t>Sadaļā Erasmus+ stratēģiskās partnerības</a:t>
            </a:r>
          </a:p>
          <a:p>
            <a:pPr algn="ctr">
              <a:buFont typeface="Arial" charset="0"/>
              <a:buNone/>
              <a:defRPr/>
            </a:pPr>
            <a:r>
              <a:rPr lang="lv-LV" sz="2800" b="1" dirty="0">
                <a:hlinkClick r:id="rId5"/>
              </a:rPr>
              <a:t>http://www.viaa.gov.lv/lat/muzizglitibas_programma/erasmus_plus/erasmus_plus_strat_partn</a:t>
            </a:r>
            <a:r>
              <a:rPr lang="lv-LV" sz="2800" b="1" dirty="0" smtClean="0">
                <a:hlinkClick r:id="rId5"/>
              </a:rPr>
              <a:t>/</a:t>
            </a:r>
            <a:r>
              <a:rPr lang="lv-LV" sz="2800" b="1" dirty="0" smtClean="0"/>
              <a:t> </a:t>
            </a:r>
            <a:endParaRPr lang="lv-LV" sz="10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lv-LV" altLang="lv-LV" b="1" smtClean="0">
                <a:solidFill>
                  <a:schemeClr val="bg1"/>
                </a:solidFill>
              </a:rPr>
              <a:t>Kontakti</a:t>
            </a:r>
            <a:endParaRPr lang="lv-LV" altLang="lv-LV" smtClean="0"/>
          </a:p>
        </p:txBody>
      </p:sp>
      <p:sp>
        <p:nvSpPr>
          <p:cNvPr id="48131" name="Content Placeholder 2"/>
          <p:cNvSpPr>
            <a:spLocks noGrp="1"/>
          </p:cNvSpPr>
          <p:nvPr>
            <p:ph idx="1"/>
          </p:nvPr>
        </p:nvSpPr>
        <p:spPr>
          <a:xfrm>
            <a:off x="250825" y="1484313"/>
            <a:ext cx="8785225" cy="5040312"/>
          </a:xfrm>
        </p:spPr>
        <p:txBody>
          <a:bodyPr/>
          <a:lstStyle/>
          <a:p>
            <a:pPr>
              <a:buFont typeface="Arial" charset="0"/>
              <a:buNone/>
              <a:defRPr/>
            </a:pPr>
            <a:r>
              <a:rPr lang="lv-LV" altLang="lv-LV" sz="2600" b="1" dirty="0" smtClean="0"/>
              <a:t>     Baiba Kārkliņa - </a:t>
            </a:r>
            <a:r>
              <a:rPr lang="it-IT" altLang="lv-LV" sz="2600" i="1" dirty="0" smtClean="0"/>
              <a:t>Leonardo da Vinci</a:t>
            </a:r>
            <a:r>
              <a:rPr lang="it-IT" altLang="lv-LV" sz="2600" dirty="0" smtClean="0"/>
              <a:t> un </a:t>
            </a:r>
            <a:r>
              <a:rPr lang="it-IT" altLang="lv-LV" sz="2600" i="1" dirty="0" smtClean="0"/>
              <a:t>Grundtvig </a:t>
            </a:r>
            <a:r>
              <a:rPr lang="it-IT" altLang="lv-LV" sz="2600" dirty="0" smtClean="0"/>
              <a:t>nodaļa</a:t>
            </a:r>
            <a:r>
              <a:rPr lang="lv-LV" altLang="lv-LV" sz="2600" dirty="0" smtClean="0"/>
              <a:t>s vadītāja</a:t>
            </a:r>
            <a:endParaRPr lang="lv-LV" altLang="lv-LV" sz="2600" b="1" dirty="0" smtClean="0"/>
          </a:p>
          <a:p>
            <a:pPr>
              <a:spcBef>
                <a:spcPct val="0"/>
              </a:spcBef>
              <a:buFont typeface="Arial" charset="0"/>
              <a:buNone/>
              <a:defRPr/>
            </a:pPr>
            <a:r>
              <a:rPr lang="lv-LV" altLang="lv-LV" sz="2600" dirty="0" smtClean="0"/>
              <a:t>     t. 67830834, e-pasts: </a:t>
            </a:r>
            <a:r>
              <a:rPr lang="lv-LV" altLang="lv-LV" sz="2600" dirty="0" smtClean="0">
                <a:hlinkClick r:id="rId2"/>
              </a:rPr>
              <a:t>baiba.karklina@viaa.gov.lv</a:t>
            </a:r>
            <a:endParaRPr lang="lv-LV" altLang="lv-LV" sz="2600" b="1" dirty="0" smtClean="0"/>
          </a:p>
          <a:p>
            <a:pPr>
              <a:spcBef>
                <a:spcPct val="0"/>
              </a:spcBef>
              <a:buFont typeface="Arial" charset="0"/>
              <a:buNone/>
              <a:defRPr/>
            </a:pPr>
            <a:r>
              <a:rPr lang="lv-LV" altLang="lv-LV" sz="2600" b="1" dirty="0" smtClean="0"/>
              <a:t>     </a:t>
            </a:r>
          </a:p>
          <a:p>
            <a:pPr>
              <a:spcBef>
                <a:spcPct val="0"/>
              </a:spcBef>
              <a:buFont typeface="Arial" charset="0"/>
              <a:buNone/>
              <a:defRPr/>
            </a:pPr>
            <a:r>
              <a:rPr lang="lv-LV" altLang="lv-LV" sz="2600" b="1" dirty="0"/>
              <a:t> </a:t>
            </a:r>
            <a:r>
              <a:rPr lang="lv-LV" altLang="lv-LV" sz="2600" b="1" dirty="0" smtClean="0"/>
              <a:t>    Irīna Stoļarova - </a:t>
            </a:r>
            <a:r>
              <a:rPr lang="it-IT" altLang="lv-LV" sz="2600" i="1" dirty="0" smtClean="0"/>
              <a:t>Leonardo da Vinci </a:t>
            </a:r>
            <a:r>
              <a:rPr lang="it-IT" altLang="lv-LV" sz="2600" dirty="0" smtClean="0"/>
              <a:t>un</a:t>
            </a:r>
            <a:r>
              <a:rPr lang="it-IT" altLang="lv-LV" sz="2600" i="1" dirty="0" smtClean="0"/>
              <a:t> Grundtvig </a:t>
            </a:r>
            <a:r>
              <a:rPr lang="it-IT" altLang="lv-LV" sz="2600" dirty="0" smtClean="0"/>
              <a:t>nodaļa</a:t>
            </a:r>
            <a:r>
              <a:rPr lang="lv-LV" altLang="lv-LV" sz="2600" dirty="0" smtClean="0"/>
              <a:t>s vecākā programmas speciāliste,</a:t>
            </a:r>
          </a:p>
          <a:p>
            <a:pPr>
              <a:spcBef>
                <a:spcPct val="0"/>
              </a:spcBef>
              <a:buFont typeface="Arial" charset="0"/>
              <a:buNone/>
              <a:defRPr/>
            </a:pPr>
            <a:r>
              <a:rPr lang="lv-LV" altLang="lv-LV" sz="2600" dirty="0" smtClean="0"/>
              <a:t>     t. </a:t>
            </a:r>
            <a:r>
              <a:rPr lang="lv-LV" altLang="lv-LV" sz="2600" dirty="0" smtClean="0">
                <a:cs typeface="Arial" charset="0"/>
              </a:rPr>
              <a:t>678147410, e-pasts: </a:t>
            </a:r>
            <a:r>
              <a:rPr lang="lv-LV" altLang="lv-LV" sz="2600" dirty="0" smtClean="0">
                <a:hlinkClick r:id="rId2"/>
              </a:rPr>
              <a:t>irina.stolarova@viaa.gov.lv</a:t>
            </a:r>
          </a:p>
          <a:p>
            <a:pPr>
              <a:spcBef>
                <a:spcPct val="0"/>
              </a:spcBef>
              <a:buFont typeface="Arial" charset="0"/>
              <a:buNone/>
              <a:defRPr/>
            </a:pPr>
            <a:endParaRPr lang="lv-LV" altLang="lv-LV" sz="1000" dirty="0" smtClean="0">
              <a:hlinkClick r:id="rId2"/>
            </a:endParaRPr>
          </a:p>
          <a:p>
            <a:pPr algn="ctr">
              <a:buFont typeface="Arial" charset="0"/>
              <a:buNone/>
              <a:defRPr/>
            </a:pPr>
            <a:endParaRPr lang="lv-LV" altLang="lv-LV" sz="3000" b="1" i="1" dirty="0" smtClean="0"/>
          </a:p>
          <a:p>
            <a:pPr algn="ctr">
              <a:buFont typeface="Arial" charset="0"/>
              <a:buNone/>
              <a:defRPr/>
            </a:pPr>
            <a:r>
              <a:rPr lang="lv-LV" altLang="lv-LV" sz="3000" b="1" i="1" dirty="0" smtClean="0"/>
              <a:t>Paldies par uzmanību!</a:t>
            </a:r>
            <a:endParaRPr lang="lv-LV" altLang="lv-LV" sz="3000" dirty="0" smtClean="0"/>
          </a:p>
          <a:p>
            <a:pPr marL="0" indent="0" algn="ctr">
              <a:buFont typeface="Arial" charset="0"/>
              <a:buNone/>
              <a:defRPr/>
            </a:pPr>
            <a:r>
              <a:rPr lang="lv-LV" altLang="lv-LV" sz="3000" b="1" i="1" dirty="0"/>
              <a:t>Lai </a:t>
            </a:r>
            <a:r>
              <a:rPr lang="lv-LV" altLang="lv-LV" sz="3000" b="1" i="1" dirty="0" smtClean="0"/>
              <a:t>veicas </a:t>
            </a:r>
            <a:r>
              <a:rPr lang="lv-LV" altLang="lv-LV" sz="3000" b="1" i="1" dirty="0"/>
              <a:t>projektu izstrādē!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79388" y="1412875"/>
            <a:ext cx="8507412" cy="5256213"/>
          </a:xfrm>
        </p:spPr>
        <p:txBody>
          <a:bodyPr/>
          <a:lstStyle/>
          <a:p>
            <a:pPr>
              <a:defRPr/>
            </a:pPr>
            <a:r>
              <a:rPr lang="lv-LV" sz="2700" dirty="0" smtClean="0"/>
              <a:t>Ir pieejamas VIAA mājas lapas sadaļā “</a:t>
            </a:r>
            <a:r>
              <a:rPr lang="lv-LV" sz="2700" i="1" dirty="0" smtClean="0"/>
              <a:t>Erasmus+ stratēģiskās partnerības</a:t>
            </a:r>
            <a:r>
              <a:rPr lang="lv-LV" sz="2700" dirty="0" smtClean="0"/>
              <a:t>” – “</a:t>
            </a:r>
            <a:r>
              <a:rPr lang="lv-LV" sz="2700" i="1" dirty="0" smtClean="0"/>
              <a:t>Dokumenti un veidlapas</a:t>
            </a:r>
            <a:r>
              <a:rPr lang="lv-LV" sz="2700" dirty="0" smtClean="0"/>
              <a:t>”: </a:t>
            </a:r>
            <a:r>
              <a:rPr lang="lv-LV" sz="2500" dirty="0" smtClean="0">
                <a:hlinkClick r:id="rId3"/>
              </a:rPr>
              <a:t>http://www.viaa.gov.lv/lat/muzizglitibas_programma/erasmus_plus/erasmus_plus_strat_partn/?tl_id=21448&amp;tls_id=1307</a:t>
            </a:r>
            <a:endParaRPr lang="lv-LV" sz="2500" dirty="0" smtClean="0"/>
          </a:p>
          <a:p>
            <a:pPr>
              <a:defRPr/>
            </a:pPr>
            <a:r>
              <a:rPr lang="lv-LV" sz="2700" i="1" dirty="0" smtClean="0"/>
              <a:t>Erasmus</a:t>
            </a:r>
            <a:r>
              <a:rPr lang="lv-LV" sz="2700" dirty="0" smtClean="0"/>
              <a:t>+ programmas vadlīnijās:</a:t>
            </a:r>
          </a:p>
          <a:p>
            <a:pPr marL="457200" indent="-457200">
              <a:buFont typeface="+mj-lt"/>
              <a:buAutoNum type="arabicParenR"/>
              <a:defRPr/>
            </a:pPr>
            <a:r>
              <a:rPr lang="lv-LV" sz="2700" dirty="0" smtClean="0"/>
              <a:t>ir noteikti stratēģisko partnerību atbilstības kritēriji, kvalitātes vērtēšanas kritēriji un finansēšanas noteikumi (97. - 100.lpp.);</a:t>
            </a:r>
          </a:p>
          <a:p>
            <a:pPr marL="457200" indent="-457200">
              <a:buFont typeface="+mj-lt"/>
              <a:buAutoNum type="arabicParenR"/>
              <a:defRPr/>
            </a:pPr>
            <a:r>
              <a:rPr lang="lv-LV" sz="2700" dirty="0" smtClean="0"/>
              <a:t>ir sniegta informācija par projektu pieteikumu sagatavošanu, projektu īstenošanu, atskaitīšanos un maksājumu veikšanu (191. - 205. lpp.; 237. - 240.lpp.) </a:t>
            </a:r>
            <a:endParaRPr lang="lv-LV" dirty="0" smtClean="0"/>
          </a:p>
          <a:p>
            <a:pPr>
              <a:defRPr/>
            </a:pPr>
            <a:endParaRPr lang="lv-LV" dirty="0" smtClean="0"/>
          </a:p>
        </p:txBody>
      </p:sp>
      <p:sp>
        <p:nvSpPr>
          <p:cNvPr id="6" name="Title 1"/>
          <p:cNvSpPr txBox="1">
            <a:spLocks/>
          </p:cNvSpPr>
          <p:nvPr/>
        </p:nvSpPr>
        <p:spPr bwMode="auto">
          <a:xfrm>
            <a:off x="250825" y="404813"/>
            <a:ext cx="8713788" cy="1012825"/>
          </a:xfrm>
          <a:prstGeom prst="rect">
            <a:avLst/>
          </a:prstGeom>
          <a:noFill/>
          <a:ln w="9525">
            <a:noFill/>
            <a:miter lim="800000"/>
            <a:headEnd/>
            <a:tailEnd/>
          </a:ln>
        </p:spPr>
        <p:txBody>
          <a:bodyPr anchor="ctr"/>
          <a:lstStyle/>
          <a:p>
            <a:pPr algn="ctr">
              <a:defRPr/>
            </a:pPr>
            <a:r>
              <a:rPr lang="lv-LV" sz="3400" b="1" i="1" dirty="0">
                <a:solidFill>
                  <a:schemeClr val="bg1"/>
                </a:solidFill>
                <a:latin typeface="+mj-lt"/>
                <a:ea typeface="+mj-ea"/>
                <a:cs typeface="+mj-cs"/>
              </a:rPr>
              <a:t>Erasmus</a:t>
            </a:r>
            <a:r>
              <a:rPr lang="lv-LV" sz="3400" b="1" dirty="0">
                <a:solidFill>
                  <a:schemeClr val="bg1"/>
                </a:solidFill>
                <a:latin typeface="+mj-lt"/>
                <a:ea typeface="+mj-ea"/>
                <a:cs typeface="+mj-cs"/>
              </a:rPr>
              <a:t>+ programmas vadlīnijas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lv-LV" altLang="lv-LV" b="1" smtClean="0">
                <a:solidFill>
                  <a:schemeClr val="bg1"/>
                </a:solidFill>
              </a:rPr>
              <a:t>Pieteikuma</a:t>
            </a:r>
            <a:r>
              <a:rPr lang="lv-LV" altLang="lv-LV" smtClean="0">
                <a:solidFill>
                  <a:schemeClr val="bg1"/>
                </a:solidFill>
              </a:rPr>
              <a:t> </a:t>
            </a:r>
            <a:r>
              <a:rPr lang="lv-LV" altLang="lv-LV" b="1" smtClean="0">
                <a:solidFill>
                  <a:schemeClr val="bg1"/>
                </a:solidFill>
              </a:rPr>
              <a:t>veidlapa</a:t>
            </a:r>
          </a:p>
        </p:txBody>
      </p:sp>
      <p:sp>
        <p:nvSpPr>
          <p:cNvPr id="10243" name="Content Placeholder 2"/>
          <p:cNvSpPr>
            <a:spLocks noGrp="1"/>
          </p:cNvSpPr>
          <p:nvPr>
            <p:ph idx="1"/>
          </p:nvPr>
        </p:nvSpPr>
        <p:spPr>
          <a:xfrm>
            <a:off x="179513" y="1340768"/>
            <a:ext cx="8785100" cy="5256882"/>
          </a:xfrm>
        </p:spPr>
        <p:txBody>
          <a:bodyPr/>
          <a:lstStyle/>
          <a:p>
            <a:r>
              <a:rPr lang="lv-LV" altLang="lv-LV" sz="3000" b="1" dirty="0" smtClean="0"/>
              <a:t>Katram sektoram ir sava pieteikuma veidlapa, kā arī ir atsevišķa veidlapa </a:t>
            </a:r>
            <a:r>
              <a:rPr lang="lv-LV" altLang="lv-LV" sz="3000" b="1" dirty="0" err="1" smtClean="0"/>
              <a:t>starpsektorālajiem</a:t>
            </a:r>
            <a:r>
              <a:rPr lang="lv-LV" altLang="lv-LV" sz="3000" b="1" dirty="0" smtClean="0"/>
              <a:t> projektiem!</a:t>
            </a:r>
          </a:p>
          <a:p>
            <a:r>
              <a:rPr lang="lv-LV" altLang="lv-LV" sz="3000" dirty="0" smtClean="0"/>
              <a:t>Pieteikuma veidlapa – E-forma PDF formātā.</a:t>
            </a:r>
          </a:p>
          <a:p>
            <a:r>
              <a:rPr lang="lv-LV" altLang="lv-LV" sz="3000" dirty="0" smtClean="0"/>
              <a:t>E-formas lietošanai ir nepieciešama </a:t>
            </a:r>
            <a:r>
              <a:rPr lang="lv-LV" altLang="lv-LV" sz="3000" i="1" dirty="0" smtClean="0"/>
              <a:t>Adobe </a:t>
            </a:r>
            <a:r>
              <a:rPr lang="lv-LV" altLang="lv-LV" sz="3000" i="1" dirty="0" err="1" smtClean="0"/>
              <a:t>Reader</a:t>
            </a:r>
            <a:r>
              <a:rPr lang="lv-LV" altLang="lv-LV" sz="3000" dirty="0" smtClean="0"/>
              <a:t> programma (brīvi pieejama un lejuplādējama internetā).</a:t>
            </a:r>
          </a:p>
          <a:p>
            <a:r>
              <a:rPr lang="lv-LV" altLang="lv-LV" sz="3000" dirty="0" smtClean="0"/>
              <a:t>Pēc veidlapas atvēršanas VIAA mājas lapā, tā jāsaglabā savā datorā.</a:t>
            </a:r>
          </a:p>
          <a:p>
            <a:r>
              <a:rPr lang="lv-LV" altLang="lv-LV" sz="3000" dirty="0" smtClean="0"/>
              <a:t>Visi sarkanie lauki pieteikuma veidlapā ir aizpildāmi obligāti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lv-LV" altLang="lv-LV" sz="4000" b="1" smtClean="0">
                <a:solidFill>
                  <a:schemeClr val="bg1"/>
                </a:solidFill>
              </a:rPr>
              <a:t>Pieteikuma veidlapas sadaļas (A-B)</a:t>
            </a:r>
          </a:p>
        </p:txBody>
      </p:sp>
      <p:sp>
        <p:nvSpPr>
          <p:cNvPr id="17411" name="Content Placeholder 2"/>
          <p:cNvSpPr>
            <a:spLocks noGrp="1"/>
          </p:cNvSpPr>
          <p:nvPr>
            <p:ph sz="half" idx="1"/>
          </p:nvPr>
        </p:nvSpPr>
        <p:spPr>
          <a:xfrm>
            <a:off x="250825" y="1412875"/>
            <a:ext cx="8893175" cy="5111750"/>
          </a:xfrm>
        </p:spPr>
        <p:txBody>
          <a:bodyPr/>
          <a:lstStyle/>
          <a:p>
            <a:pPr marL="0" indent="0">
              <a:buFont typeface="Arial" panose="020B0604020202020204" pitchFamily="34" charset="0"/>
              <a:buNone/>
              <a:defRPr/>
            </a:pPr>
            <a:r>
              <a:rPr lang="lv-LV" sz="2900" b="1" dirty="0" smtClean="0"/>
              <a:t>A sadaļa </a:t>
            </a:r>
            <a:r>
              <a:rPr lang="lv-LV" b="1" dirty="0" smtClean="0"/>
              <a:t>– vispārīga informācija</a:t>
            </a:r>
          </a:p>
          <a:p>
            <a:pPr marL="0" indent="0">
              <a:buFont typeface="Arial" panose="020B0604020202020204" pitchFamily="34" charset="0"/>
              <a:buNone/>
              <a:defRPr/>
            </a:pPr>
            <a:r>
              <a:rPr lang="lv-LV" sz="2900" b="1" dirty="0" smtClean="0"/>
              <a:t>B sadaļa – informācija par projekta pieteikumu</a:t>
            </a:r>
            <a:r>
              <a:rPr lang="lv-LV" sz="2900" dirty="0" smtClean="0"/>
              <a:t>:</a:t>
            </a:r>
          </a:p>
          <a:p>
            <a:pPr marL="514350" indent="-514350">
              <a:buFont typeface="+mj-lt"/>
              <a:buAutoNum type="arabicParenR"/>
              <a:defRPr/>
            </a:pPr>
            <a:r>
              <a:rPr lang="lv-LV" dirty="0" smtClean="0"/>
              <a:t>informatīvā daļa - aktivitāte un projekta veids/</a:t>
            </a:r>
            <a:r>
              <a:rPr lang="lv-LV" u="sng" dirty="0" smtClean="0"/>
              <a:t>sektors</a:t>
            </a:r>
            <a:r>
              <a:rPr lang="lv-LV" dirty="0" smtClean="0"/>
              <a:t>, iesniegšanas termiņš.</a:t>
            </a:r>
          </a:p>
          <a:p>
            <a:pPr marL="514350" indent="-514350">
              <a:buFont typeface="+mj-lt"/>
              <a:buAutoNum type="arabicParenR"/>
              <a:defRPr/>
            </a:pPr>
            <a:r>
              <a:rPr lang="lv-LV" dirty="0" smtClean="0"/>
              <a:t>Valoda</a:t>
            </a:r>
            <a:r>
              <a:rPr lang="lv-LV" dirty="0"/>
              <a:t>, kādā tiek aizpildīts projekta </a:t>
            </a:r>
            <a:r>
              <a:rPr lang="lv-LV" dirty="0" smtClean="0"/>
              <a:t>pieteikums – jebkurā ES oficiālajā valodā (projekta valodā).</a:t>
            </a:r>
          </a:p>
          <a:p>
            <a:pPr marL="514350" indent="-514350">
              <a:buFont typeface="+mj-lt"/>
              <a:buAutoNum type="arabicParenR"/>
              <a:defRPr/>
            </a:pPr>
            <a:r>
              <a:rPr lang="lv-LV" dirty="0" smtClean="0"/>
              <a:t>Projekta </a:t>
            </a:r>
            <a:r>
              <a:rPr lang="lv-LV" dirty="0"/>
              <a:t>identifikācija – nosaukums, </a:t>
            </a:r>
            <a:r>
              <a:rPr lang="lv-LV" dirty="0" smtClean="0"/>
              <a:t>sākuma (var plānot no 01.09.2014.) </a:t>
            </a:r>
            <a:r>
              <a:rPr lang="lv-LV" dirty="0"/>
              <a:t>un noslēguma datums, kā arī projekta ilgums </a:t>
            </a:r>
            <a:r>
              <a:rPr lang="lv-LV" dirty="0" smtClean="0"/>
              <a:t>– </a:t>
            </a:r>
            <a:r>
              <a:rPr lang="lv-LV" b="1" dirty="0" smtClean="0"/>
              <a:t>24 </a:t>
            </a:r>
            <a:r>
              <a:rPr lang="lv-LV" b="1" dirty="0"/>
              <a:t>vai </a:t>
            </a:r>
            <a:r>
              <a:rPr lang="lv-LV" b="1" dirty="0" smtClean="0"/>
              <a:t>36 mēneši</a:t>
            </a:r>
            <a:r>
              <a:rPr lang="lv-LV" dirty="0" smtClean="0"/>
              <a:t>.</a:t>
            </a:r>
          </a:p>
          <a:p>
            <a:pPr marL="514350" indent="-514350">
              <a:buFont typeface="+mj-lt"/>
              <a:buAutoNum type="arabicParenR"/>
              <a:defRPr/>
            </a:pPr>
            <a:r>
              <a:rPr lang="lv-LV" dirty="0" smtClean="0"/>
              <a:t>Nacionālās </a:t>
            </a:r>
            <a:r>
              <a:rPr lang="lv-LV" dirty="0"/>
              <a:t>aģentūras identifikācija </a:t>
            </a:r>
            <a:r>
              <a:rPr lang="lv-LV" dirty="0" smtClean="0"/>
              <a:t>– LV01 </a:t>
            </a:r>
            <a:r>
              <a:rPr lang="lv-LV" dirty="0"/>
              <a:t>(Latvija</a:t>
            </a:r>
            <a:r>
              <a:rPr lang="lv-LV" dirty="0" smtClean="0"/>
              <a:t>).</a:t>
            </a:r>
            <a:endParaRPr lang="lv-LV" dirty="0"/>
          </a:p>
          <a:p>
            <a:pPr>
              <a:buFont typeface="Arial" panose="020B0604020202020204" pitchFamily="34" charset="0"/>
              <a:buChar char="•"/>
              <a:defRPr/>
            </a:pPr>
            <a:endParaRPr lang="lv-LV" dirty="0" smtClean="0"/>
          </a:p>
          <a:p>
            <a:pPr>
              <a:buFont typeface="Arial" charset="0"/>
              <a:buNone/>
              <a:defRPr/>
            </a:pPr>
            <a:endParaRPr lang="lv-LV"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33375"/>
            <a:ext cx="8229600" cy="1084263"/>
          </a:xfrm>
        </p:spPr>
        <p:txBody>
          <a:bodyPr/>
          <a:lstStyle/>
          <a:p>
            <a:r>
              <a:rPr lang="lv-LV" altLang="lv-LV" sz="4000" b="1" smtClean="0">
                <a:solidFill>
                  <a:schemeClr val="bg1"/>
                </a:solidFill>
              </a:rPr>
              <a:t>Pieteikumu veidlapas sadaļas (C)</a:t>
            </a:r>
          </a:p>
        </p:txBody>
      </p:sp>
      <p:sp>
        <p:nvSpPr>
          <p:cNvPr id="14339" name="Content Placeholder 2"/>
          <p:cNvSpPr>
            <a:spLocks noGrp="1"/>
          </p:cNvSpPr>
          <p:nvPr>
            <p:ph idx="1"/>
          </p:nvPr>
        </p:nvSpPr>
        <p:spPr>
          <a:xfrm>
            <a:off x="107950" y="1341438"/>
            <a:ext cx="9036050" cy="5256212"/>
          </a:xfrm>
        </p:spPr>
        <p:txBody>
          <a:bodyPr/>
          <a:lstStyle/>
          <a:p>
            <a:pPr>
              <a:buFont typeface="Arial" charset="0"/>
              <a:buNone/>
              <a:defRPr/>
            </a:pPr>
            <a:r>
              <a:rPr lang="lv-LV" sz="2900" b="1" dirty="0" smtClean="0"/>
              <a:t>C sadaļa – pieteicējs un partneri</a:t>
            </a:r>
          </a:p>
          <a:p>
            <a:pPr marL="457200" indent="-457200" eaLnBrk="1" hangingPunct="1">
              <a:buFont typeface="Arial" charset="0"/>
              <a:buAutoNum type="arabicParenR"/>
              <a:defRPr/>
            </a:pPr>
            <a:r>
              <a:rPr lang="lv-LV" sz="2600" u="sng" dirty="0" smtClean="0"/>
              <a:t>PIC</a:t>
            </a:r>
            <a:r>
              <a:rPr lang="lv-LV" sz="2600" b="1" u="sng" dirty="0" smtClean="0"/>
              <a:t> </a:t>
            </a:r>
            <a:r>
              <a:rPr lang="lv-LV" sz="2600" u="sng" dirty="0" smtClean="0"/>
              <a:t>numurs </a:t>
            </a:r>
            <a:r>
              <a:rPr lang="lv-LV" sz="2600" dirty="0" smtClean="0"/>
              <a:t>- “</a:t>
            </a:r>
            <a:r>
              <a:rPr lang="lv-LV" sz="2600" i="1" dirty="0" err="1" smtClean="0"/>
              <a:t>check</a:t>
            </a:r>
            <a:r>
              <a:rPr lang="lv-LV" sz="2600" dirty="0" smtClean="0"/>
              <a:t>” PIC - automātiski tiks ievadīta informācija par organizāciju no URF sistēmas.</a:t>
            </a:r>
          </a:p>
          <a:p>
            <a:pPr marL="457200" indent="-457200" eaLnBrk="1" hangingPunct="1">
              <a:buFont typeface="Arial" charset="0"/>
              <a:buAutoNum type="arabicParenR"/>
              <a:defRPr/>
            </a:pPr>
            <a:r>
              <a:rPr lang="lv-LV" sz="2600" u="sng" dirty="0" smtClean="0"/>
              <a:t>Pieteicēja/partnera organizācija</a:t>
            </a:r>
            <a:r>
              <a:rPr lang="lv-LV" sz="2600" dirty="0" smtClean="0"/>
              <a:t>: īss organizācijas apraksts, organizācijas pieredze aktivitātēs saistībā ar plānotajām darbībām un projekta pieteikumu, informācija par darbinieku/ personāla pieredzi saistībā ar šo projekta pieteikumu. </a:t>
            </a:r>
          </a:p>
          <a:p>
            <a:pPr marL="457200" indent="-457200" eaLnBrk="1" hangingPunct="1">
              <a:buFont typeface="Arial" charset="0"/>
              <a:buAutoNum type="arabicParenR"/>
              <a:defRPr/>
            </a:pPr>
            <a:r>
              <a:rPr lang="lv-LV" sz="2600" u="sng" dirty="0" err="1" smtClean="0"/>
              <a:t>Paraksttiesīgā</a:t>
            </a:r>
            <a:r>
              <a:rPr lang="lv-LV" sz="2600" u="sng" dirty="0" smtClean="0"/>
              <a:t> persona</a:t>
            </a:r>
            <a:r>
              <a:rPr lang="lv-LV" sz="2600" dirty="0" smtClean="0"/>
              <a:t>.</a:t>
            </a:r>
          </a:p>
          <a:p>
            <a:pPr marL="457200" indent="-457200" eaLnBrk="1" hangingPunct="1">
              <a:buFont typeface="Arial" charset="0"/>
              <a:buAutoNum type="arabicParenR"/>
              <a:defRPr/>
            </a:pPr>
            <a:r>
              <a:rPr lang="lv-LV" sz="2600" u="sng" dirty="0" smtClean="0"/>
              <a:t>Kontaktpersona</a:t>
            </a:r>
            <a:r>
              <a:rPr lang="lv-LV" sz="2600" dirty="0" smtClean="0"/>
              <a:t> - tā persona, kas strādās arī pie projekta īstenošanas.</a:t>
            </a:r>
          </a:p>
          <a:p>
            <a:pPr marL="457200" indent="-457200" eaLnBrk="1" hangingPunct="1">
              <a:buFont typeface="Arial" charset="0"/>
              <a:buNone/>
              <a:defRPr/>
            </a:pPr>
            <a:r>
              <a:rPr lang="lv-LV" sz="2600" dirty="0" smtClean="0">
                <a:solidFill>
                  <a:srgbClr val="FF0000"/>
                </a:solidFill>
              </a:rPr>
              <a:t>!!!</a:t>
            </a:r>
            <a:r>
              <a:rPr lang="lv-LV" sz="2600" dirty="0" smtClean="0"/>
              <a:t> Lai pievienotu partneri/</a:t>
            </a:r>
            <a:r>
              <a:rPr lang="lv-LV" sz="2600" dirty="0" err="1" smtClean="0"/>
              <a:t>us</a:t>
            </a:r>
            <a:r>
              <a:rPr lang="lv-LV" sz="2600" dirty="0" smtClean="0"/>
              <a:t> jānospiež poga  “</a:t>
            </a:r>
            <a:r>
              <a:rPr lang="lv-LV" sz="2600" i="1" dirty="0" err="1" smtClean="0"/>
              <a:t>Add</a:t>
            </a:r>
            <a:r>
              <a:rPr lang="lv-LV" sz="2600" i="1" dirty="0" smtClean="0"/>
              <a:t> </a:t>
            </a:r>
            <a:r>
              <a:rPr lang="lv-LV" sz="2600" i="1" dirty="0" err="1" smtClean="0"/>
              <a:t>partner</a:t>
            </a:r>
            <a:r>
              <a:rPr lang="lv-LV" sz="2600" dirty="0" smtClean="0"/>
              <a:t>”</a:t>
            </a:r>
          </a:p>
          <a:p>
            <a:pPr marL="457200" indent="-457200" eaLnBrk="1" hangingPunct="1">
              <a:buFont typeface="Arial" charset="0"/>
              <a:buNone/>
              <a:defRPr/>
            </a:pPr>
            <a:endParaRPr lang="lv-LV" sz="2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lv-LV" altLang="lv-LV" sz="4000" b="1" smtClean="0">
                <a:solidFill>
                  <a:schemeClr val="bg1"/>
                </a:solidFill>
              </a:rPr>
              <a:t>Pieteikumu veidlapas sadaļas (D)</a:t>
            </a:r>
            <a:endParaRPr lang="lv-LV" altLang="lv-LV" sz="4000" smtClean="0"/>
          </a:p>
        </p:txBody>
      </p:sp>
      <p:sp>
        <p:nvSpPr>
          <p:cNvPr id="3" name="Content Placeholder 2"/>
          <p:cNvSpPr>
            <a:spLocks noGrp="1"/>
          </p:cNvSpPr>
          <p:nvPr>
            <p:ph idx="1"/>
          </p:nvPr>
        </p:nvSpPr>
        <p:spPr>
          <a:xfrm>
            <a:off x="0" y="1341438"/>
            <a:ext cx="9144000" cy="5327650"/>
          </a:xfrm>
        </p:spPr>
        <p:txBody>
          <a:bodyPr/>
          <a:lstStyle/>
          <a:p>
            <a:pPr eaLnBrk="1" hangingPunct="1">
              <a:buFont typeface="Arial" charset="0"/>
              <a:buNone/>
              <a:defRPr/>
            </a:pPr>
            <a:r>
              <a:rPr lang="lv-LV" sz="2900" b="1" dirty="0" smtClean="0"/>
              <a:t>D sadaļa – projekta apraksts</a:t>
            </a:r>
          </a:p>
          <a:p>
            <a:pPr marL="514350" indent="-514350" eaLnBrk="1" hangingPunct="1">
              <a:buFont typeface="Arial" charset="0"/>
              <a:buAutoNum type="arabicParenR"/>
              <a:defRPr/>
            </a:pPr>
            <a:r>
              <a:rPr lang="lv-LV" sz="2700" dirty="0" smtClean="0"/>
              <a:t>Projekta mērķu, vajadzību pamatojums</a:t>
            </a:r>
          </a:p>
          <a:p>
            <a:pPr marL="514350" indent="-514350" eaLnBrk="1" hangingPunct="1">
              <a:buFont typeface="Arial" charset="0"/>
              <a:buAutoNum type="arabicParenR"/>
              <a:defRPr/>
            </a:pPr>
            <a:r>
              <a:rPr lang="lv-LV" sz="2700" dirty="0" smtClean="0"/>
              <a:t>Projekta inovatīvais aspekts</a:t>
            </a:r>
          </a:p>
          <a:p>
            <a:pPr marL="514350" indent="-514350" eaLnBrk="1" hangingPunct="1">
              <a:buFont typeface="Arial" charset="0"/>
              <a:buAutoNum type="arabicParenR"/>
              <a:defRPr/>
            </a:pPr>
            <a:r>
              <a:rPr lang="lv-LV" sz="2700" dirty="0" smtClean="0"/>
              <a:t>Projekta partneri - partneru pienesums projekta ietvaros</a:t>
            </a:r>
          </a:p>
          <a:p>
            <a:pPr marL="514350" indent="-514350" eaLnBrk="1" hangingPunct="1">
              <a:buFont typeface="Arial" charset="0"/>
              <a:buAutoNum type="arabicParenR"/>
              <a:defRPr/>
            </a:pPr>
            <a:r>
              <a:rPr lang="lv-LV" sz="2700" dirty="0" smtClean="0"/>
              <a:t>Komunikācija ar partneriem - partneru sanāksmju (</a:t>
            </a:r>
            <a:r>
              <a:rPr lang="lv-LV" sz="2700" i="1" dirty="0" smtClean="0"/>
              <a:t>Transnational project meetings</a:t>
            </a:r>
            <a:r>
              <a:rPr lang="lv-LV" sz="2700" dirty="0" smtClean="0"/>
              <a:t>) nepieciešamības pamatojums, dalībnieku skaits </a:t>
            </a:r>
          </a:p>
          <a:p>
            <a:pPr marL="514350" indent="-514350" eaLnBrk="1" hangingPunct="1">
              <a:buFont typeface="Arial" charset="0"/>
              <a:buAutoNum type="arabicParenR"/>
              <a:defRPr/>
            </a:pPr>
            <a:r>
              <a:rPr lang="lv-LV" sz="2700" dirty="0" smtClean="0"/>
              <a:t>Projekta prioritātes/tēmas– jāizvēlas no saraksta, ir iespējamas vairākas izvēles (ar + ): </a:t>
            </a:r>
            <a:r>
              <a:rPr lang="lv-LV" sz="2400" dirty="0" smtClean="0"/>
              <a:t>jāsasaista ar </a:t>
            </a:r>
            <a:r>
              <a:rPr lang="lv-LV" sz="2400" i="1" dirty="0" smtClean="0"/>
              <a:t>Erasmus</a:t>
            </a:r>
            <a:r>
              <a:rPr lang="lv-LV" sz="2400" dirty="0" smtClean="0"/>
              <a:t>+ prioritātēm: </a:t>
            </a:r>
            <a:r>
              <a:rPr lang="lv-LV" sz="2400" i="1" dirty="0" smtClean="0"/>
              <a:t>Erasmus</a:t>
            </a:r>
            <a:r>
              <a:rPr lang="lv-LV" sz="2400" dirty="0" smtClean="0"/>
              <a:t>+ programmas vadlīnijās 26.- 27. lpp.,  K2 aktivitātes prioritātes 95. lpp.</a:t>
            </a:r>
          </a:p>
          <a:p>
            <a:pPr marL="514350" indent="-514350" eaLnBrk="1" hangingPunct="1">
              <a:buFont typeface="Arial" charset="0"/>
              <a:buAutoNum type="arabicParenR"/>
              <a:defRPr/>
            </a:pPr>
            <a:r>
              <a:rPr lang="lv-LV" sz="2700" dirty="0" smtClean="0"/>
              <a:t>Projekta plānotie rezultāti</a:t>
            </a:r>
          </a:p>
          <a:p>
            <a:pPr>
              <a:defRPr/>
            </a:pPr>
            <a:endParaRPr lang="lv-LV"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lv-LV" altLang="lv-LV" sz="4000" b="1" smtClean="0">
                <a:solidFill>
                  <a:schemeClr val="bg1"/>
                </a:solidFill>
              </a:rPr>
              <a:t>Pieteikuma veidlapas sadaļas (E)</a:t>
            </a:r>
            <a:endParaRPr lang="lv-LV" altLang="lv-LV" sz="4000" smtClean="0"/>
          </a:p>
        </p:txBody>
      </p:sp>
      <p:sp>
        <p:nvSpPr>
          <p:cNvPr id="3" name="Content Placeholder 2"/>
          <p:cNvSpPr>
            <a:spLocks noGrp="1"/>
          </p:cNvSpPr>
          <p:nvPr>
            <p:ph idx="1"/>
          </p:nvPr>
        </p:nvSpPr>
        <p:spPr>
          <a:xfrm>
            <a:off x="0" y="1341438"/>
            <a:ext cx="9144000" cy="5400675"/>
          </a:xfrm>
        </p:spPr>
        <p:txBody>
          <a:bodyPr/>
          <a:lstStyle/>
          <a:p>
            <a:pPr>
              <a:buFont typeface="Arial" charset="0"/>
              <a:buNone/>
              <a:defRPr/>
            </a:pPr>
            <a:r>
              <a:rPr lang="lv-LV" sz="2900" b="1" dirty="0" smtClean="0"/>
              <a:t>    E sadaļa </a:t>
            </a:r>
            <a:r>
              <a:rPr lang="lv-LV" sz="2900" dirty="0" smtClean="0"/>
              <a:t>– </a:t>
            </a:r>
            <a:r>
              <a:rPr lang="lv-LV" sz="2900" b="1" dirty="0" smtClean="0"/>
              <a:t>sagatavošanas aktivitātes pirms projekta uzsākšanas: </a:t>
            </a:r>
            <a:r>
              <a:rPr lang="lv-LV" sz="2600" dirty="0" smtClean="0"/>
              <a:t>kādas sagatavošanās aktivitātes tiks veiktas pirms projekta aktivitātēm (vajadzību analīze, partnerības līgumu slēgšana, partneru pienākumu sadalījums, vadības grupas izveide utt.)</a:t>
            </a:r>
          </a:p>
          <a:p>
            <a:pPr>
              <a:buFont typeface="Arial" charset="0"/>
              <a:buNone/>
              <a:defRPr/>
            </a:pPr>
            <a:r>
              <a:rPr lang="lv-LV" sz="2900" b="1" dirty="0" smtClean="0"/>
              <a:t>E.1. Projekta vadība</a:t>
            </a:r>
          </a:p>
          <a:p>
            <a:pPr marL="457200" indent="-457200">
              <a:buFont typeface="Arial" charset="0"/>
              <a:buAutoNum type="arabicParenR"/>
              <a:defRPr/>
            </a:pPr>
            <a:r>
              <a:rPr lang="lv-LV" sz="2600" dirty="0" smtClean="0"/>
              <a:t>Kā tiks nodrošināta budžeta kontrole un laika menedžments?</a:t>
            </a:r>
          </a:p>
          <a:p>
            <a:pPr marL="457200" indent="-457200">
              <a:buFont typeface="Arial" charset="0"/>
              <a:buAutoNum type="arabicParenR"/>
              <a:defRPr/>
            </a:pPr>
            <a:r>
              <a:rPr lang="lv-LV" sz="2600" dirty="0" smtClean="0"/>
              <a:t>Kā tiks uzraudzīta un novērtēta projekta aktivitāšu un rezultātu kvalitāte?</a:t>
            </a:r>
          </a:p>
          <a:p>
            <a:pPr marL="457200" indent="-457200">
              <a:buFont typeface="Arial" charset="0"/>
              <a:buAutoNum type="arabicParenR"/>
              <a:defRPr/>
            </a:pPr>
            <a:r>
              <a:rPr lang="lv-LV" sz="2600" dirty="0" smtClean="0"/>
              <a:t>Kā tiks novērsti iespējamie riski?</a:t>
            </a:r>
          </a:p>
          <a:p>
            <a:pPr marL="457200" indent="-457200">
              <a:buFont typeface="Arial" charset="0"/>
              <a:buAutoNum type="arabicParenR"/>
              <a:defRPr/>
            </a:pPr>
            <a:r>
              <a:rPr lang="lv-LV" sz="2600" dirty="0" smtClean="0"/>
              <a:t>Kādi kvalitatīvi un kvantitatīvi indikatori tiks izmantoti, lai novērtētu projekta virzību uz mērķu sasniegšanu?</a:t>
            </a:r>
            <a:endParaRPr lang="lv-LV" sz="2600" b="1" dirty="0" smtClean="0"/>
          </a:p>
          <a:p>
            <a:pPr marL="514350" indent="-514350">
              <a:buFont typeface="Arial" charset="0"/>
              <a:buNone/>
              <a:defRPr/>
            </a:pPr>
            <a:endParaRPr lang="lv-LV" sz="2500"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TotalTime>
  <Words>3042</Words>
  <Application>Microsoft Office PowerPoint</Application>
  <PresentationFormat>On-screen Show (4:3)</PresentationFormat>
  <Paragraphs>313</Paragraphs>
  <Slides>31</Slides>
  <Notes>27</Notes>
  <HiddenSlides>0</HiddenSlides>
  <MMClips>0</MMClips>
  <ScaleCrop>false</ScaleCrop>
  <HeadingPairs>
    <vt:vector size="4" baseType="variant">
      <vt:variant>
        <vt:lpstr>Theme</vt:lpstr>
      </vt:variant>
      <vt:variant>
        <vt:i4>4</vt:i4>
      </vt:variant>
      <vt:variant>
        <vt:lpstr>Slide Titles</vt:lpstr>
      </vt:variant>
      <vt:variant>
        <vt:i4>31</vt:i4>
      </vt:variant>
    </vt:vector>
  </HeadingPairs>
  <TitlesOfParts>
    <vt:vector size="35" baseType="lpstr">
      <vt:lpstr>Office Theme</vt:lpstr>
      <vt:lpstr>Custom Design</vt:lpstr>
      <vt:lpstr>1_Custom Design</vt:lpstr>
      <vt:lpstr>2_Custom Design</vt:lpstr>
      <vt:lpstr>Erasmus+ programmas K2 (stratēģiskās partnerības) projektu pieteikumu veidlapas</vt:lpstr>
      <vt:lpstr>Pieteikuma veidlapas aizpildīšana</vt:lpstr>
      <vt:lpstr>Projekta plānošana</vt:lpstr>
      <vt:lpstr>Slide 4</vt:lpstr>
      <vt:lpstr>Pieteikuma veidlapa</vt:lpstr>
      <vt:lpstr>Pieteikuma veidlapas sadaļas (A-B)</vt:lpstr>
      <vt:lpstr>Pieteikumu veidlapas sadaļas (C)</vt:lpstr>
      <vt:lpstr>Pieteikumu veidlapas sadaļas (D)</vt:lpstr>
      <vt:lpstr>Pieteikuma veidlapas sadaļas (E)</vt:lpstr>
      <vt:lpstr>Pieteikuma veidlapas sadaļas (F.1)</vt:lpstr>
      <vt:lpstr>Pieteikuma veidlapas sadaļas (F.2.1)</vt:lpstr>
      <vt:lpstr>Pieteikuma veidlapas sadaļas (F.2.2.)</vt:lpstr>
      <vt:lpstr>Pieteikuma veidlapas sadaļas (F.2.2.)</vt:lpstr>
      <vt:lpstr>Pieteikuma veidlapas sadaļas (G.1)</vt:lpstr>
      <vt:lpstr>Pieteikuma veidlapas sadaļas (G.2-3)</vt:lpstr>
      <vt:lpstr>Pieteikuma veidlapas sadaļas (H.Budžets)</vt:lpstr>
      <vt:lpstr>H.1. Projekta vadība un īstenošana</vt:lpstr>
      <vt:lpstr>H.2. Starptautiskās projekta sanāksmes</vt:lpstr>
      <vt:lpstr>H.3. Intelektuālie rezultāti</vt:lpstr>
      <vt:lpstr>H.4. Rezultātu izplatīšanas pasākumi</vt:lpstr>
      <vt:lpstr>H.5. Starptautiskās mācību mobilitātes</vt:lpstr>
      <vt:lpstr>H.6. Atbalsts speciālajām vajadzībām</vt:lpstr>
      <vt:lpstr>H.7. Citas izmaksas</vt:lpstr>
      <vt:lpstr>Pieteikuma veidlapas sadaļas (I-K)</vt:lpstr>
      <vt:lpstr>Pieteikuma veidlapas sadaļas (L-O)</vt:lpstr>
      <vt:lpstr>Projekta pieteikuma tehniskās atbilstības vērtēšana (1)</vt:lpstr>
      <vt:lpstr>Projekta pieteikuma tehniskās atbilstības vērtēšana (2)</vt:lpstr>
      <vt:lpstr>Projekta pieteikuma kvalitatīvā vērtēšana</vt:lpstr>
      <vt:lpstr>Papildu informācija</vt:lpstr>
      <vt:lpstr>Informācija</vt:lpstr>
      <vt:lpstr>Kontakti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ieva.lorence</dc:creator>
  <cp:lastModifiedBy>Administrator</cp:lastModifiedBy>
  <cp:revision>187</cp:revision>
  <dcterms:created xsi:type="dcterms:W3CDTF">2014-01-22T14:40:03Z</dcterms:created>
  <dcterms:modified xsi:type="dcterms:W3CDTF">2014-02-21T10:23:40Z</dcterms:modified>
</cp:coreProperties>
</file>